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5" r:id="rId4"/>
  </p:sldMasterIdLst>
  <p:notesMasterIdLst>
    <p:notesMasterId r:id="rId22"/>
  </p:notesMasterIdLst>
  <p:sldIdLst>
    <p:sldId id="2243" r:id="rId5"/>
    <p:sldId id="2251" r:id="rId6"/>
    <p:sldId id="2262" r:id="rId7"/>
    <p:sldId id="2263" r:id="rId8"/>
    <p:sldId id="2264" r:id="rId9"/>
    <p:sldId id="2266" r:id="rId10"/>
    <p:sldId id="383" r:id="rId11"/>
    <p:sldId id="2265" r:id="rId12"/>
    <p:sldId id="521" r:id="rId13"/>
    <p:sldId id="479" r:id="rId14"/>
    <p:sldId id="2267" r:id="rId15"/>
    <p:sldId id="2268" r:id="rId16"/>
    <p:sldId id="256" r:id="rId17"/>
    <p:sldId id="2269" r:id="rId18"/>
    <p:sldId id="2270" r:id="rId19"/>
    <p:sldId id="2271" r:id="rId20"/>
    <p:sldId id="26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60" d="100"/>
          <a:sy n="60" d="100"/>
        </p:scale>
        <p:origin x="33"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2E8BF3-3793-45D0-8F5B-EAE8FDC30E13}" type="datetimeFigureOut">
              <a:rPr lang="zh-CN" altLang="en-US" smtClean="0"/>
              <a:t>2024/3/20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4BF2A6-B08F-4D32-8972-C55E7CDDDEDC}" type="slidenum">
              <a:rPr lang="zh-CN" altLang="en-US" smtClean="0"/>
              <a:t>‹#›</a:t>
            </a:fld>
            <a:endParaRPr lang="zh-CN" altLang="en-US"/>
          </a:p>
        </p:txBody>
      </p:sp>
    </p:spTree>
    <p:extLst>
      <p:ext uri="{BB962C8B-B14F-4D97-AF65-F5344CB8AC3E}">
        <p14:creationId xmlns:p14="http://schemas.microsoft.com/office/powerpoint/2010/main" val="104026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32247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0B56DF-C29C-4324-8AF8-63BFB828C57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255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0B56DF-C29C-4324-8AF8-63BFB828C57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8493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0B56DF-C29C-4324-8AF8-63BFB828C57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28485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B61681-6117-4B9F-9F59-D7A0AA49752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892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8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tx1"/>
                </a:solidFill>
                <a:effectLst/>
                <a:latin typeface="+mn-lt"/>
                <a:ea typeface="+mn-ea"/>
                <a:cs typeface="+mn-cs"/>
              </a:rPr>
              <a:t>Here, we combine genetic analyses and</a:t>
            </a:r>
            <a:r>
              <a:rPr lang="en-GB" sz="800" kern="1200" baseline="0" dirty="0">
                <a:solidFill>
                  <a:schemeClr val="tx1"/>
                </a:solidFill>
                <a:effectLst/>
                <a:latin typeface="+mn-lt"/>
                <a:ea typeface="+mn-ea"/>
                <a:cs typeface="+mn-cs"/>
              </a:rPr>
              <a:t> demographic study </a:t>
            </a:r>
            <a:r>
              <a:rPr lang="en-GB" sz="800" kern="1200" dirty="0">
                <a:solidFill>
                  <a:schemeClr val="tx1"/>
                </a:solidFill>
                <a:effectLst/>
                <a:latin typeface="+mn-lt"/>
                <a:ea typeface="+mn-ea"/>
                <a:cs typeface="+mn-cs"/>
              </a:rPr>
              <a:t>over the whole life-cycle </a:t>
            </a:r>
            <a:r>
              <a:rPr lang="en-GB" sz="800" kern="1200" baseline="0" dirty="0">
                <a:solidFill>
                  <a:schemeClr val="tx1"/>
                </a:solidFill>
                <a:effectLst/>
                <a:latin typeface="+mn-lt"/>
                <a:ea typeface="+mn-ea"/>
                <a:cs typeface="+mn-cs"/>
              </a:rPr>
              <a:t>to investigate t</a:t>
            </a:r>
            <a:r>
              <a:rPr lang="en-GB" sz="800" kern="1200" dirty="0">
                <a:solidFill>
                  <a:schemeClr val="tx1"/>
                </a:solidFill>
                <a:effectLst/>
                <a:latin typeface="+mn-lt"/>
                <a:ea typeface="+mn-ea"/>
                <a:cs typeface="+mn-cs"/>
              </a:rPr>
              <a:t>o assess the role of genetic variation in invasion</a:t>
            </a:r>
            <a:r>
              <a:rPr lang="en-GB" sz="800" kern="1200" baseline="0" dirty="0">
                <a:solidFill>
                  <a:schemeClr val="tx1"/>
                </a:solidFill>
                <a:effectLst/>
                <a:latin typeface="+mn-lt"/>
                <a:ea typeface="+mn-ea"/>
                <a:cs typeface="+mn-cs"/>
              </a:rPr>
              <a:t> success</a:t>
            </a:r>
            <a:r>
              <a:rPr lang="en-GB" sz="800" kern="1200" dirty="0">
                <a:solidFill>
                  <a:schemeClr val="tx1"/>
                </a:solidFill>
                <a:effectLst/>
                <a:latin typeface="+mn-lt"/>
                <a:ea typeface="+mn-ea"/>
                <a:cs typeface="+mn-cs"/>
              </a:rPr>
              <a:t>.</a:t>
            </a:r>
            <a:r>
              <a:rPr lang="en-GB" sz="800" kern="1200" baseline="0" dirty="0">
                <a:solidFill>
                  <a:schemeClr val="tx1"/>
                </a:solidFill>
                <a:effectLst/>
                <a:latin typeface="+mn-lt"/>
                <a:ea typeface="+mn-ea"/>
                <a:cs typeface="+mn-cs"/>
              </a:rPr>
              <a:t> </a:t>
            </a:r>
            <a:endParaRPr lang="en-US" sz="300" dirty="0"/>
          </a:p>
          <a:p>
            <a:endParaRPr lang="en-GB" sz="8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i="1" kern="1200" dirty="0" err="1">
                <a:solidFill>
                  <a:schemeClr val="tx1"/>
                </a:solidFill>
                <a:effectLst/>
                <a:latin typeface="+mn-lt"/>
                <a:ea typeface="+mn-ea"/>
                <a:cs typeface="+mn-cs"/>
              </a:rPr>
              <a:t>Lupinus</a:t>
            </a:r>
            <a:r>
              <a:rPr lang="en-GB" sz="1200" i="1"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polyphyllus</a:t>
            </a:r>
            <a:r>
              <a:rPr lang="en-GB" sz="1200" kern="1200" dirty="0">
                <a:solidFill>
                  <a:schemeClr val="tx1"/>
                </a:solidFill>
                <a:effectLst/>
                <a:latin typeface="+mn-lt"/>
                <a:ea typeface="+mn-ea"/>
                <a:cs typeface="+mn-cs"/>
              </a:rPr>
              <a:t>  is a perennial herbaceous plant, it originates from North America and is invasive in Europe, southern Australia and New Zealand. The species was introduced into southern Finland as a garden plant in the late 1800s, and it escapes</a:t>
            </a:r>
            <a:r>
              <a:rPr lang="en-GB" sz="1200" kern="1200" baseline="0" dirty="0">
                <a:solidFill>
                  <a:schemeClr val="tx1"/>
                </a:solidFill>
                <a:effectLst/>
                <a:latin typeface="+mn-lt"/>
                <a:ea typeface="+mn-ea"/>
                <a:cs typeface="+mn-cs"/>
              </a:rPr>
              <a:t> the garden started to </a:t>
            </a:r>
            <a:r>
              <a:rPr lang="en-GB" sz="1200" kern="1200" dirty="0">
                <a:solidFill>
                  <a:schemeClr val="tx1"/>
                </a:solidFill>
                <a:effectLst/>
                <a:latin typeface="+mn-lt"/>
                <a:ea typeface="+mn-ea"/>
                <a:cs typeface="+mn-cs"/>
              </a:rPr>
              <a:t>inhabits infertile or disturbed environments, such as road verges, wastelands and forest understories. </a:t>
            </a:r>
            <a:r>
              <a:rPr lang="en-GB" sz="1200" i="1" kern="1200" dirty="0">
                <a:solidFill>
                  <a:schemeClr val="tx1"/>
                </a:solidFill>
                <a:effectLst/>
                <a:latin typeface="+mn-lt"/>
                <a:ea typeface="+mn-ea"/>
                <a:cs typeface="+mn-cs"/>
              </a:rPr>
              <a:t>It</a:t>
            </a:r>
            <a:r>
              <a:rPr lang="en-GB" sz="1200" kern="1200" dirty="0">
                <a:solidFill>
                  <a:schemeClr val="tx1"/>
                </a:solidFill>
                <a:effectLst/>
                <a:latin typeface="+mn-lt"/>
                <a:ea typeface="+mn-ea"/>
                <a:cs typeface="+mn-cs"/>
              </a:rPr>
              <a:t> is currently spreading northwards, imposing a threat to native flora</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Our</a:t>
            </a:r>
            <a:r>
              <a:rPr lang="en-GB" sz="1200" kern="1200" baseline="0" dirty="0">
                <a:solidFill>
                  <a:schemeClr val="tx1"/>
                </a:solidFill>
                <a:effectLst/>
                <a:latin typeface="+mn-lt"/>
                <a:ea typeface="+mn-ea"/>
                <a:cs typeface="+mn-cs"/>
              </a:rPr>
              <a:t> genetic analysis was based on SSR, which is simple sequence repeat, and 13 markers were selected and used for this study, with 37 natural populations. Demographic data in the same 37 populations were collected and integral projection models were built to calculate the long term population growth rate. </a:t>
            </a:r>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842108-4B06-4C5B-9583-6C8A739B4BD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4230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However, vital rates of later life</a:t>
            </a:r>
            <a:r>
              <a:rPr lang="en-GB" sz="1200" kern="1200" baseline="0" dirty="0">
                <a:solidFill>
                  <a:schemeClr val="tx1"/>
                </a:solidFill>
                <a:effectLst/>
                <a:latin typeface="+mn-lt"/>
                <a:ea typeface="+mn-ea"/>
                <a:cs typeface="+mn-cs"/>
              </a:rPr>
              <a:t> stages were not affected by genetic diversity. That could be because that the </a:t>
            </a:r>
            <a:r>
              <a:rPr lang="en-GB" sz="1200" kern="1200" dirty="0">
                <a:solidFill>
                  <a:schemeClr val="tx1"/>
                </a:solidFill>
                <a:effectLst/>
                <a:latin typeface="+mn-lt"/>
                <a:ea typeface="+mn-ea"/>
                <a:cs typeface="+mn-cs"/>
              </a:rPr>
              <a:t>deleterious recessive alleles were already</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purged out at the seedling stage, Purging may release populations of their genetic load, leaving only the fittest individuals with high invasion potential .</a:t>
            </a:r>
            <a:endParaRPr lang="en-GB"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2842108-4B06-4C5B-9583-6C8A739B4BD4}" type="slidenum">
              <a:rPr lang="en-US" smtClean="0"/>
              <a:t>10</a:t>
            </a:fld>
            <a:endParaRPr lang="en-US"/>
          </a:p>
        </p:txBody>
      </p:sp>
    </p:spTree>
    <p:extLst>
      <p:ext uri="{BB962C8B-B14F-4D97-AF65-F5344CB8AC3E}">
        <p14:creationId xmlns:p14="http://schemas.microsoft.com/office/powerpoint/2010/main" val="90135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692150"/>
            <a:ext cx="6156325" cy="3463925"/>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813FB84-F6E8-49C7-88F0-E1D8A8278B19}" type="slidenum">
              <a:rPr lang="en-US" smtClean="0"/>
              <a:t>13</a:t>
            </a:fld>
            <a:endParaRPr lang="en-US"/>
          </a:p>
        </p:txBody>
      </p:sp>
    </p:spTree>
    <p:extLst>
      <p:ext uri="{BB962C8B-B14F-4D97-AF65-F5344CB8AC3E}">
        <p14:creationId xmlns:p14="http://schemas.microsoft.com/office/powerpoint/2010/main" val="143609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AC457-A17C-0EEE-7E2A-4D398ACA7D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D1C52F-1572-591B-2B99-77A597EE4D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29F39BD-F4D2-4BE2-76F2-626B1A70A58F}"/>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5" name="页脚占位符 4">
            <a:extLst>
              <a:ext uri="{FF2B5EF4-FFF2-40B4-BE49-F238E27FC236}">
                <a16:creationId xmlns:a16="http://schemas.microsoft.com/office/drawing/2014/main" id="{28200785-B420-4CD3-FAD6-967C997F32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758232-AC22-D5A0-D9C2-2B5C35F441A7}"/>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2743144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23419-1F8E-73F4-3998-A48D368363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6B48CE8-0CE7-1B0C-89AA-293BFF344DC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98AA16-8D24-4D57-0049-4A9D0FA5AEBA}"/>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5" name="页脚占位符 4">
            <a:extLst>
              <a:ext uri="{FF2B5EF4-FFF2-40B4-BE49-F238E27FC236}">
                <a16:creationId xmlns:a16="http://schemas.microsoft.com/office/drawing/2014/main" id="{875B1A5F-631C-3191-CABB-EB0EDA18DD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3848B5-0DF8-BB96-E318-DB147812B9DD}"/>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160999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4E4A02-15C9-3DB4-9140-B3CA56F9689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F99BCE6-9AF5-7C1F-175B-ED0541B9545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6A5FDA-6410-C017-7F6C-8E5BE2DC732D}"/>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5" name="页脚占位符 4">
            <a:extLst>
              <a:ext uri="{FF2B5EF4-FFF2-40B4-BE49-F238E27FC236}">
                <a16:creationId xmlns:a16="http://schemas.microsoft.com/office/drawing/2014/main" id="{286078DD-3B1F-2806-6AC4-2B7108C122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E46F2C-F17B-8B02-C037-47BF0EF96A03}"/>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2151134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C1E7B7F-FFEE-49A5-9E91-61F2165D34B7}" type="datetime1">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402663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A05695-467D-4B1D-8D21-2F2A2F6AD187}" type="datetime1">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111187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8F1CAD3-0A8B-49D9-8896-C9291382EA49}" type="datetime1">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r>
              <a:rPr lang="en-US" altLang="zh-CN" dirty="0"/>
              <a:t>/40</a:t>
            </a:r>
            <a:endParaRPr lang="zh-CN" altLang="en-US" dirty="0"/>
          </a:p>
        </p:txBody>
      </p:sp>
    </p:spTree>
    <p:extLst>
      <p:ext uri="{BB962C8B-B14F-4D97-AF65-F5344CB8AC3E}">
        <p14:creationId xmlns:p14="http://schemas.microsoft.com/office/powerpoint/2010/main" val="1034252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A058A8E-5733-459A-83C1-CB1058C2654D}" type="datetime1">
              <a:rPr lang="zh-CN" altLang="en-US" smtClean="0"/>
              <a:t>2024/3/20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490350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2"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46E449E-687F-4D3A-8771-7B6F9F1A2656}" type="datetime1">
              <a:rPr lang="zh-CN" altLang="en-US" smtClean="0"/>
              <a:t>2024/3/20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507578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47FCD4F-B8B0-487E-9BCC-90C346F8C0F6}" type="datetime1">
              <a:rPr lang="zh-CN" altLang="en-US" smtClean="0"/>
              <a:t>2024/3/20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616120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D08DD3-8B82-4D1A-9A4D-DBE440F8315B}" type="datetime1">
              <a:rPr lang="zh-CN" altLang="en-US" smtClean="0"/>
              <a:t>2024/3/20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81561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CB4ECF-8475-4D4A-B9E4-F000F32B7056}" type="datetime1">
              <a:rPr lang="zh-CN" altLang="en-US" smtClean="0"/>
              <a:t>2024/3/20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26154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5DB79-4C56-32AE-4B06-D69F298C5B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F43CB3-45BE-C74B-D847-3BF2CB9CE85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5659B8-45D5-F84A-063C-AEEF10AD2039}"/>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5" name="页脚占位符 4">
            <a:extLst>
              <a:ext uri="{FF2B5EF4-FFF2-40B4-BE49-F238E27FC236}">
                <a16:creationId xmlns:a16="http://schemas.microsoft.com/office/drawing/2014/main" id="{C345D109-8E0F-5CE5-2726-8ECC274CFD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93FCDE-A5EC-97CA-1A69-E3E3EFAAF899}"/>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1964614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DBF419F-85A0-48B5-8BED-9549B419F0A1}" type="datetime1">
              <a:rPr lang="zh-CN" altLang="en-US" smtClean="0"/>
              <a:t>2024/3/20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4026450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407CA5C-CCD6-4E06-BA2B-992694C27A2F}" type="datetime1">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750348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2" y="365127"/>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8F53F7-E3B0-4618-A806-DF343B4AA955}" type="datetime1">
              <a:rPr lang="zh-CN" altLang="en-US" smtClean="0"/>
              <a:t>2024/3/20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77728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3934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8814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44316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4109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1281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6295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8346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1BAA7-35FB-9AD7-62B7-A2C65276B10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033F96-A93E-5FCB-B484-FA9FF36F38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EFDE310-F650-4898-F840-97964C384C3D}"/>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5" name="页脚占位符 4">
            <a:extLst>
              <a:ext uri="{FF2B5EF4-FFF2-40B4-BE49-F238E27FC236}">
                <a16:creationId xmlns:a16="http://schemas.microsoft.com/office/drawing/2014/main" id="{C34A27C8-7332-4B8B-C624-BE9ACEFFFF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0C52FE-2701-885D-6C9E-6EBF7AD791DB}"/>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18962467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592940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99075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01308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7703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5" name="Rectangle 6"/>
          <p:cNvSpPr>
            <a:spLocks noGrp="1" noChangeArrowheads="1"/>
          </p:cNvSpPr>
          <p:nvPr>
            <p:ph type="sldNum" sz="quarter" idx="12"/>
          </p:nvPr>
        </p:nvSpPr>
        <p:spPr>
          <a:ln/>
        </p:spPr>
        <p:txBody>
          <a:bodyPr/>
          <a:lstStyle>
            <a:lvl1pPr>
              <a:defRPr/>
            </a:lvl1pPr>
          </a:lstStyle>
          <a:p>
            <a:pPr>
              <a:defRPr/>
            </a:pPr>
            <a:fld id="{A8388BDF-0195-487A-A90D-3F76632676C7}" type="slidenum">
              <a:rPr lang="nl-NL" altLang="en-US"/>
              <a:pPr>
                <a:defRPr/>
              </a:pPr>
              <a:t>‹#›</a:t>
            </a:fld>
            <a:endParaRPr lang="nl-NL" altLang="en-US"/>
          </a:p>
        </p:txBody>
      </p:sp>
    </p:spTree>
    <p:extLst>
      <p:ext uri="{BB962C8B-B14F-4D97-AF65-F5344CB8AC3E}">
        <p14:creationId xmlns:p14="http://schemas.microsoft.com/office/powerpoint/2010/main" val="5425354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5925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13649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84400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2172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260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DD4A6-34B3-776A-36CA-3F25DBDB28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FF4E7E-A602-C491-EA66-1B63A20F2F1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EF88AD5-A485-83EB-C154-A9ADA9A0DEF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F67ABDE-C468-689C-0C5B-4DAF9CA3F9BC}"/>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6" name="页脚占位符 5">
            <a:extLst>
              <a:ext uri="{FF2B5EF4-FFF2-40B4-BE49-F238E27FC236}">
                <a16:creationId xmlns:a16="http://schemas.microsoft.com/office/drawing/2014/main" id="{AB4970B2-1D2F-3A61-A01F-31AEF66B77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F709AF-ED84-C116-FCD5-E3B3FE3527F2}"/>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23733725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4518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98927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54459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849083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41506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5373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5" name="Rectangle 6"/>
          <p:cNvSpPr>
            <a:spLocks noGrp="1" noChangeArrowheads="1"/>
          </p:cNvSpPr>
          <p:nvPr>
            <p:ph type="sldNum" sz="quarter" idx="12"/>
          </p:nvPr>
        </p:nvSpPr>
        <p:spPr>
          <a:ln/>
        </p:spPr>
        <p:txBody>
          <a:bodyPr/>
          <a:lstStyle>
            <a:lvl1pPr>
              <a:defRPr/>
            </a:lvl1pPr>
          </a:lstStyle>
          <a:p>
            <a:pPr>
              <a:defRPr/>
            </a:pPr>
            <a:fld id="{A8388BDF-0195-487A-A90D-3F76632676C7}" type="slidenum">
              <a:rPr lang="nl-NL" altLang="en-US"/>
              <a:pPr>
                <a:defRPr/>
              </a:pPr>
              <a:t>‹#›</a:t>
            </a:fld>
            <a:endParaRPr lang="nl-NL" altLang="en-US"/>
          </a:p>
        </p:txBody>
      </p:sp>
    </p:spTree>
    <p:extLst>
      <p:ext uri="{BB962C8B-B14F-4D97-AF65-F5344CB8AC3E}">
        <p14:creationId xmlns:p14="http://schemas.microsoft.com/office/powerpoint/2010/main" val="1773075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D7B17-DA0F-FC6C-D98A-66BF4FF6389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CA0E89-DE8F-CBC5-FF52-96F087E7F4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FA6A774-0C25-3C10-E818-6FE38967E6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D48C9C5-CB5B-EB07-7F55-8AB6C8EEAE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59E75AD-CC47-3F1E-AADE-70935629D90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121C059-E999-2B9F-6F98-5679571660FC}"/>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8" name="页脚占位符 7">
            <a:extLst>
              <a:ext uri="{FF2B5EF4-FFF2-40B4-BE49-F238E27FC236}">
                <a16:creationId xmlns:a16="http://schemas.microsoft.com/office/drawing/2014/main" id="{E1E91D9A-6B44-4FF4-8973-14EF0672506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C15346-A6BD-A4D0-1C30-6D07DD990E8E}"/>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4175665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3AC8F-6FE5-E619-E8FD-936399A0B0C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F2D1D1A-3620-F8BF-AC4D-A70958D76AE8}"/>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4" name="页脚占位符 3">
            <a:extLst>
              <a:ext uri="{FF2B5EF4-FFF2-40B4-BE49-F238E27FC236}">
                <a16:creationId xmlns:a16="http://schemas.microsoft.com/office/drawing/2014/main" id="{02D81F00-3F89-2893-1D2C-29081E2B635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9E66952-52D3-5180-48D1-2A3B11279CCC}"/>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34891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7EAB2F-C8DE-4603-DC2B-CA416AFAAF49}"/>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3" name="页脚占位符 2">
            <a:extLst>
              <a:ext uri="{FF2B5EF4-FFF2-40B4-BE49-F238E27FC236}">
                <a16:creationId xmlns:a16="http://schemas.microsoft.com/office/drawing/2014/main" id="{591CC61E-D7E7-89FC-1A9D-9673B7E7482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7BDB47-60FC-EA35-BF99-8FE35F837CAC}"/>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385756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BDFF6-8D39-8BA4-B533-5EF587D30D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66EEBE3-FFCA-4D9C-57C5-68C45145CA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3FCE0B6-1184-3E27-49BA-70D246377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7C7E22F-CDE7-8ECA-73B8-80D790207AC4}"/>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6" name="页脚占位符 5">
            <a:extLst>
              <a:ext uri="{FF2B5EF4-FFF2-40B4-BE49-F238E27FC236}">
                <a16:creationId xmlns:a16="http://schemas.microsoft.com/office/drawing/2014/main" id="{0BECE5A8-8D18-CD27-1AC5-EEA5B07D19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2AB8D0-B8DD-523D-D3DC-C4480F42A8E1}"/>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78808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60739-7DE2-B297-EBF4-698C9E9318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8920C0-AB3A-DB31-2F8D-1705FFDEE5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50B6EA-5CD3-59F0-2706-33508C87E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69EFB06-B882-2A3F-28AA-F46D198E7A06}"/>
              </a:ext>
            </a:extLst>
          </p:cNvPr>
          <p:cNvSpPr>
            <a:spLocks noGrp="1"/>
          </p:cNvSpPr>
          <p:nvPr>
            <p:ph type="dt" sz="half" idx="10"/>
          </p:nvPr>
        </p:nvSpPr>
        <p:spPr/>
        <p:txBody>
          <a:bodyPr/>
          <a:lstStyle/>
          <a:p>
            <a:fld id="{252540BF-8840-46A9-9E02-C7C85189F41B}" type="datetimeFigureOut">
              <a:rPr lang="zh-CN" altLang="en-US" smtClean="0"/>
              <a:t>2024/3/20</a:t>
            </a:fld>
            <a:endParaRPr lang="zh-CN" altLang="en-US"/>
          </a:p>
        </p:txBody>
      </p:sp>
      <p:sp>
        <p:nvSpPr>
          <p:cNvPr id="6" name="页脚占位符 5">
            <a:extLst>
              <a:ext uri="{FF2B5EF4-FFF2-40B4-BE49-F238E27FC236}">
                <a16:creationId xmlns:a16="http://schemas.microsoft.com/office/drawing/2014/main" id="{A4FBE4EB-04A2-7CF0-8667-E640FE54CD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EE114A-AA64-6F75-0FC1-D97A1A5EBA88}"/>
              </a:ext>
            </a:extLst>
          </p:cNvPr>
          <p:cNvSpPr>
            <a:spLocks noGrp="1"/>
          </p:cNvSpPr>
          <p:nvPr>
            <p:ph type="sldNum" sz="quarter" idx="12"/>
          </p:nvPr>
        </p:nvSpPr>
        <p:spPr/>
        <p:txBody>
          <a:body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543682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999E732-4393-567F-02A9-A5147E59F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7FFC3F6-EADA-9F98-EC47-D898927E1B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5FAA23-5146-2665-F5F8-CFEB624FB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2540BF-8840-46A9-9E02-C7C85189F41B}" type="datetimeFigureOut">
              <a:rPr lang="zh-CN" altLang="en-US" smtClean="0"/>
              <a:t>2024/3/20</a:t>
            </a:fld>
            <a:endParaRPr lang="zh-CN" altLang="en-US"/>
          </a:p>
        </p:txBody>
      </p:sp>
      <p:sp>
        <p:nvSpPr>
          <p:cNvPr id="5" name="页脚占位符 4">
            <a:extLst>
              <a:ext uri="{FF2B5EF4-FFF2-40B4-BE49-F238E27FC236}">
                <a16:creationId xmlns:a16="http://schemas.microsoft.com/office/drawing/2014/main" id="{EFBB0DB8-EB8F-64E0-EDC5-7920102922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B839831-8CC0-1C1A-41EA-ED233C5AB9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2E89B-4728-4928-856F-12391B4873E9}" type="slidenum">
              <a:rPr lang="zh-CN" altLang="en-US" smtClean="0"/>
              <a:t>‹#›</a:t>
            </a:fld>
            <a:endParaRPr lang="zh-CN" altLang="en-US"/>
          </a:p>
        </p:txBody>
      </p:sp>
    </p:spTree>
    <p:extLst>
      <p:ext uri="{BB962C8B-B14F-4D97-AF65-F5344CB8AC3E}">
        <p14:creationId xmlns:p14="http://schemas.microsoft.com/office/powerpoint/2010/main" val="113291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1ACFB-BC8A-4DFF-9B00-A7645294341D}" type="datetime1">
              <a:rPr lang="zh-CN" altLang="en-US" smtClean="0"/>
              <a:t>2024/3/20</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8139805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219245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2559985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jpeg"/><Relationship Id="rId2" Type="http://schemas.openxmlformats.org/officeDocument/2006/relationships/image" Target="../media/image32.png"/><Relationship Id="rId1" Type="http://schemas.openxmlformats.org/officeDocument/2006/relationships/slideLayout" Target="../slideLayouts/slideLayout41.xml"/><Relationship Id="rId6" Type="http://schemas.openxmlformats.org/officeDocument/2006/relationships/image" Target="../media/image35.jpeg"/><Relationship Id="rId5" Type="http://schemas.openxmlformats.org/officeDocument/2006/relationships/image" Target="../media/image30.jp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1"/>
          <p:cNvGrpSpPr/>
          <p:nvPr/>
        </p:nvGrpSpPr>
        <p:grpSpPr>
          <a:xfrm>
            <a:off x="2686897" y="1378597"/>
            <a:ext cx="7093744" cy="2539841"/>
            <a:chOff x="2355" y="1890"/>
            <a:chExt cx="14895" cy="5333"/>
          </a:xfrm>
        </p:grpSpPr>
        <p:sp>
          <p:nvSpPr>
            <p:cNvPr id="10" name="Rectangle 9"/>
            <p:cNvSpPr/>
            <p:nvPr/>
          </p:nvSpPr>
          <p:spPr>
            <a:xfrm>
              <a:off x="6638" y="1890"/>
              <a:ext cx="6766" cy="1676"/>
            </a:xfrm>
            <a:prstGeom prst="rect">
              <a:avLst/>
            </a:prstGeom>
            <a:solidFill>
              <a:srgbClr val="B40000"/>
            </a:solidFill>
            <a:ln w="12700" cap="flat" cmpd="sng" algn="ctr">
              <a:solidFill>
                <a:srgbClr val="FFFFFF">
                  <a:lumMod val="75000"/>
                </a:srgbClr>
              </a:solidFill>
              <a:prstDash val="solid"/>
              <a:miter lim="800000"/>
            </a:ln>
            <a:effectLst/>
          </p:spPr>
          <p:txBody>
            <a:bodyPr rtlCol="0" anchor="ctr"/>
            <a:lstStyle/>
            <a:p>
              <a:pPr algn="ctr">
                <a:defRPr/>
              </a:pPr>
              <a:r>
                <a:rPr lang="en-US" altLang="zh-CN" sz="2400" kern="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Global change</a:t>
              </a:r>
              <a:endParaRPr lang="en-US" sz="2400" kern="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Rectangle 10"/>
            <p:cNvSpPr/>
            <p:nvPr/>
          </p:nvSpPr>
          <p:spPr>
            <a:xfrm>
              <a:off x="2355" y="5547"/>
              <a:ext cx="4472" cy="1666"/>
            </a:xfrm>
            <a:prstGeom prst="rect">
              <a:avLst/>
            </a:prstGeom>
            <a:solidFill>
              <a:schemeClr val="accent1">
                <a:lumMod val="50000"/>
              </a:schemeClr>
            </a:solidFill>
            <a:ln w="12700" cap="flat" cmpd="sng" algn="ctr">
              <a:solidFill>
                <a:schemeClr val="accent5">
                  <a:lumMod val="75000"/>
                </a:schemeClr>
              </a:solidFill>
              <a:prstDash val="solid"/>
              <a:miter lim="800000"/>
            </a:ln>
            <a:effectLst/>
          </p:spPr>
          <p:txBody>
            <a:bodyPr rtlCol="0" anchor="ctr"/>
            <a:lstStyle/>
            <a:p>
              <a:pPr algn="ctr">
                <a:defRPr/>
              </a:pPr>
              <a:r>
                <a:rPr lang="en-US" altLang="zh-CN" kern="0" dirty="0">
                  <a:solidFill>
                    <a:srgbClr val="FFFFFF"/>
                  </a:solidFill>
                  <a:latin typeface="Arial" panose="020B0604020202020204"/>
                  <a:ea typeface="微软雅黑" panose="020B0503020204020204" pitchFamily="34" charset="-122"/>
                </a:rPr>
                <a:t>Biodiversity</a:t>
              </a:r>
            </a:p>
            <a:p>
              <a:pPr algn="ctr">
                <a:defRPr/>
              </a:pPr>
              <a:r>
                <a:rPr lang="en-US" altLang="zh-CN" kern="0" dirty="0">
                  <a:solidFill>
                    <a:srgbClr val="FFFFFF"/>
                  </a:solidFill>
                  <a:latin typeface="Arial" panose="020B0604020202020204"/>
                  <a:ea typeface="微软雅黑" panose="020B0503020204020204" pitchFamily="34" charset="-122"/>
                </a:rPr>
                <a:t> conservation</a:t>
              </a:r>
              <a:endParaRPr lang="en-US" kern="0" dirty="0">
                <a:solidFill>
                  <a:srgbClr val="FFFFFF"/>
                </a:solidFill>
                <a:latin typeface="Arial" panose="020B0604020202020204"/>
                <a:ea typeface="微软雅黑" panose="020B0503020204020204" pitchFamily="34" charset="-122"/>
              </a:endParaRPr>
            </a:p>
          </p:txBody>
        </p:sp>
        <p:sp>
          <p:nvSpPr>
            <p:cNvPr id="12" name="Rectangle 11"/>
            <p:cNvSpPr/>
            <p:nvPr/>
          </p:nvSpPr>
          <p:spPr>
            <a:xfrm>
              <a:off x="8201" y="5547"/>
              <a:ext cx="3640" cy="1676"/>
            </a:xfrm>
            <a:prstGeom prst="rect">
              <a:avLst/>
            </a:prstGeom>
            <a:solidFill>
              <a:schemeClr val="accent1">
                <a:lumMod val="50000"/>
              </a:schemeClr>
            </a:solidFill>
            <a:ln w="12700" cap="flat" cmpd="sng" algn="ctr">
              <a:solidFill>
                <a:schemeClr val="accent5">
                  <a:lumMod val="75000"/>
                </a:schemeClr>
              </a:solidFill>
              <a:prstDash val="solid"/>
              <a:miter lim="800000"/>
            </a:ln>
            <a:effectLst/>
          </p:spPr>
          <p:txBody>
            <a:bodyPr rtlCol="0" anchor="ctr"/>
            <a:lstStyle/>
            <a:p>
              <a:pPr algn="ctr">
                <a:defRPr/>
              </a:pPr>
              <a:r>
                <a:rPr lang="en-US" altLang="zh-CN" kern="0" dirty="0">
                  <a:solidFill>
                    <a:srgbClr val="FFFFFF"/>
                  </a:solidFill>
                  <a:latin typeface="Arial" panose="020B0604020202020204"/>
                  <a:ea typeface="微软雅黑" panose="020B0503020204020204" pitchFamily="34" charset="-122"/>
                </a:rPr>
                <a:t>Invasion</a:t>
              </a:r>
            </a:p>
            <a:p>
              <a:pPr algn="ctr">
                <a:defRPr/>
              </a:pPr>
              <a:r>
                <a:rPr lang="en-US" kern="0" dirty="0">
                  <a:solidFill>
                    <a:srgbClr val="FFFFFF"/>
                  </a:solidFill>
                  <a:latin typeface="Arial" panose="020B0604020202020204"/>
                  <a:ea typeface="微软雅黑" panose="020B0503020204020204" pitchFamily="34" charset="-122"/>
                </a:rPr>
                <a:t>control</a:t>
              </a:r>
            </a:p>
          </p:txBody>
        </p:sp>
        <p:sp>
          <p:nvSpPr>
            <p:cNvPr id="13" name="Rectangle 12"/>
            <p:cNvSpPr/>
            <p:nvPr/>
          </p:nvSpPr>
          <p:spPr>
            <a:xfrm>
              <a:off x="13610" y="5547"/>
              <a:ext cx="3640" cy="1676"/>
            </a:xfrm>
            <a:prstGeom prst="rect">
              <a:avLst/>
            </a:prstGeom>
            <a:solidFill>
              <a:schemeClr val="accent1">
                <a:lumMod val="50000"/>
              </a:schemeClr>
            </a:solidFill>
            <a:ln w="12700" cap="flat" cmpd="sng" algn="ctr">
              <a:solidFill>
                <a:schemeClr val="accent5">
                  <a:lumMod val="75000"/>
                </a:schemeClr>
              </a:solidFill>
              <a:prstDash val="solid"/>
              <a:miter lim="800000"/>
            </a:ln>
            <a:effectLst/>
          </p:spPr>
          <p:txBody>
            <a:bodyPr rtlCol="0" anchor="ctr"/>
            <a:lstStyle/>
            <a:p>
              <a:pPr algn="ctr">
                <a:defRPr/>
              </a:pPr>
              <a:r>
                <a:rPr lang="en-US" altLang="zh-CN" kern="0" dirty="0">
                  <a:solidFill>
                    <a:srgbClr val="FFFFFF"/>
                  </a:solidFill>
                  <a:latin typeface="Arial" panose="020B0604020202020204"/>
                  <a:ea typeface="微软雅黑" panose="020B0503020204020204" pitchFamily="34" charset="-122"/>
                </a:rPr>
                <a:t>Outbreak</a:t>
              </a:r>
            </a:p>
            <a:p>
              <a:pPr algn="ctr">
                <a:defRPr/>
              </a:pPr>
              <a:r>
                <a:rPr lang="en-US" altLang="zh-CN" kern="0" dirty="0">
                  <a:solidFill>
                    <a:srgbClr val="FFFFFF"/>
                  </a:solidFill>
                  <a:latin typeface="Arial" panose="020B0604020202020204"/>
                  <a:ea typeface="微软雅黑" panose="020B0503020204020204" pitchFamily="34" charset="-122"/>
                </a:rPr>
                <a:t>management</a:t>
              </a:r>
              <a:endParaRPr lang="en-US" kern="0" dirty="0">
                <a:solidFill>
                  <a:srgbClr val="FFFFFF"/>
                </a:solidFill>
                <a:latin typeface="Arial" panose="020B0604020202020204"/>
                <a:ea typeface="微软雅黑" panose="020B0503020204020204" pitchFamily="34" charset="-122"/>
              </a:endParaRPr>
            </a:p>
          </p:txBody>
        </p:sp>
        <p:cxnSp>
          <p:nvCxnSpPr>
            <p:cNvPr id="14" name="Straight Connector 13"/>
            <p:cNvCxnSpPr/>
            <p:nvPr/>
          </p:nvCxnSpPr>
          <p:spPr>
            <a:xfrm flipV="1">
              <a:off x="4543" y="2606"/>
              <a:ext cx="2095" cy="0"/>
            </a:xfrm>
            <a:prstGeom prst="line">
              <a:avLst/>
            </a:prstGeom>
            <a:noFill/>
            <a:ln w="76200" cap="flat" cmpd="sng" algn="ctr">
              <a:solidFill>
                <a:srgbClr val="C00000"/>
              </a:solidFill>
              <a:prstDash val="solid"/>
              <a:miter lim="800000"/>
            </a:ln>
            <a:effectLst/>
          </p:spPr>
        </p:cxnSp>
        <p:cxnSp>
          <p:nvCxnSpPr>
            <p:cNvPr id="15" name="Straight Arrow Connector 14"/>
            <p:cNvCxnSpPr/>
            <p:nvPr/>
          </p:nvCxnSpPr>
          <p:spPr>
            <a:xfrm flipH="1">
              <a:off x="4580" y="2528"/>
              <a:ext cx="21" cy="2771"/>
            </a:xfrm>
            <a:prstGeom prst="straightConnector1">
              <a:avLst/>
            </a:prstGeom>
            <a:noFill/>
            <a:ln w="76200" cap="flat" cmpd="sng" algn="ctr">
              <a:solidFill>
                <a:srgbClr val="C00000"/>
              </a:solidFill>
              <a:prstDash val="solid"/>
              <a:miter lim="800000"/>
              <a:tailEnd type="triangle"/>
            </a:ln>
            <a:effectLst/>
          </p:spPr>
        </p:cxnSp>
        <p:cxnSp>
          <p:nvCxnSpPr>
            <p:cNvPr id="16" name="Straight Arrow Connector 15"/>
            <p:cNvCxnSpPr/>
            <p:nvPr/>
          </p:nvCxnSpPr>
          <p:spPr>
            <a:xfrm>
              <a:off x="10021" y="3650"/>
              <a:ext cx="0" cy="1520"/>
            </a:xfrm>
            <a:prstGeom prst="straightConnector1">
              <a:avLst/>
            </a:prstGeom>
            <a:noFill/>
            <a:ln w="76200" cap="flat" cmpd="sng" algn="ctr">
              <a:solidFill>
                <a:srgbClr val="C00000"/>
              </a:solidFill>
              <a:prstDash val="solid"/>
              <a:miter lim="800000"/>
              <a:tailEnd type="triangle"/>
            </a:ln>
            <a:effectLst/>
          </p:spPr>
        </p:cxnSp>
        <p:cxnSp>
          <p:nvCxnSpPr>
            <p:cNvPr id="6" name="Straight Arrow Connector 18"/>
            <p:cNvCxnSpPr/>
            <p:nvPr/>
          </p:nvCxnSpPr>
          <p:spPr>
            <a:xfrm>
              <a:off x="6922" y="6309"/>
              <a:ext cx="1184" cy="0"/>
            </a:xfrm>
            <a:prstGeom prst="straightConnector1">
              <a:avLst/>
            </a:prstGeom>
            <a:noFill/>
            <a:ln w="57150" cap="flat" cmpd="sng" algn="ctr">
              <a:solidFill>
                <a:schemeClr val="accent5">
                  <a:lumMod val="50000"/>
                </a:schemeClr>
              </a:solidFill>
              <a:prstDash val="solid"/>
              <a:miter lim="800000"/>
              <a:headEnd type="triangle"/>
              <a:tailEnd type="triangle"/>
            </a:ln>
            <a:effectLst/>
          </p:spPr>
        </p:cxnSp>
        <p:cxnSp>
          <p:nvCxnSpPr>
            <p:cNvPr id="7" name="Straight Arrow Connector 19"/>
            <p:cNvCxnSpPr/>
            <p:nvPr/>
          </p:nvCxnSpPr>
          <p:spPr>
            <a:xfrm>
              <a:off x="12133" y="6309"/>
              <a:ext cx="1184" cy="0"/>
            </a:xfrm>
            <a:prstGeom prst="straightConnector1">
              <a:avLst/>
            </a:prstGeom>
            <a:noFill/>
            <a:ln w="57150" cap="flat" cmpd="sng" algn="ctr">
              <a:solidFill>
                <a:schemeClr val="accent5">
                  <a:lumMod val="50000"/>
                </a:schemeClr>
              </a:solidFill>
              <a:prstDash val="solid"/>
              <a:miter lim="800000"/>
              <a:headEnd type="triangle"/>
              <a:tailEnd type="triangle"/>
            </a:ln>
            <a:effectLst/>
          </p:spPr>
        </p:cxnSp>
        <p:cxnSp>
          <p:nvCxnSpPr>
            <p:cNvPr id="8" name="Straight Connector 13"/>
            <p:cNvCxnSpPr/>
            <p:nvPr/>
          </p:nvCxnSpPr>
          <p:spPr>
            <a:xfrm flipV="1">
              <a:off x="13404" y="2606"/>
              <a:ext cx="2095" cy="0"/>
            </a:xfrm>
            <a:prstGeom prst="line">
              <a:avLst/>
            </a:prstGeom>
            <a:noFill/>
            <a:ln w="76200" cap="flat" cmpd="sng" algn="ctr">
              <a:solidFill>
                <a:srgbClr val="C00000"/>
              </a:solidFill>
              <a:prstDash val="solid"/>
              <a:miter lim="800000"/>
            </a:ln>
            <a:effectLst/>
          </p:spPr>
        </p:cxnSp>
        <p:cxnSp>
          <p:nvCxnSpPr>
            <p:cNvPr id="9" name="Straight Arrow Connector 14"/>
            <p:cNvCxnSpPr/>
            <p:nvPr/>
          </p:nvCxnSpPr>
          <p:spPr>
            <a:xfrm flipH="1">
              <a:off x="15419" y="2528"/>
              <a:ext cx="21" cy="2771"/>
            </a:xfrm>
            <a:prstGeom prst="straightConnector1">
              <a:avLst/>
            </a:prstGeom>
            <a:noFill/>
            <a:ln w="76200" cap="flat" cmpd="sng" algn="ctr">
              <a:solidFill>
                <a:srgbClr val="C00000"/>
              </a:solidFill>
              <a:prstDash val="solid"/>
              <a:miter lim="800000"/>
              <a:tailEnd type="triangle"/>
            </a:ln>
            <a:effectLst/>
          </p:spPr>
        </p:cxnSp>
      </p:grpSp>
      <p:pic>
        <p:nvPicPr>
          <p:cNvPr id="19" name="图片 18">
            <a:extLst>
              <a:ext uri="{FF2B5EF4-FFF2-40B4-BE49-F238E27FC236}">
                <a16:creationId xmlns:a16="http://schemas.microsoft.com/office/drawing/2014/main" id="{10CDE524-B47F-E332-FBBE-612271042152}"/>
              </a:ext>
            </a:extLst>
          </p:cNvPr>
          <p:cNvPicPr>
            <a:picLocks/>
          </p:cNvPicPr>
          <p:nvPr/>
        </p:nvPicPr>
        <p:blipFill rotWithShape="1">
          <a:blip r:embed="rId3" cstate="print">
            <a:extLst>
              <a:ext uri="{28A0092B-C50C-407E-A947-70E740481C1C}">
                <a14:useLocalDpi xmlns:a14="http://schemas.microsoft.com/office/drawing/2010/main" val="0"/>
              </a:ext>
            </a:extLst>
          </a:blip>
          <a:srcRect l="52926"/>
          <a:stretch/>
        </p:blipFill>
        <p:spPr>
          <a:xfrm>
            <a:off x="2375462" y="4074761"/>
            <a:ext cx="827009" cy="773735"/>
          </a:xfrm>
          <a:prstGeom prst="rect">
            <a:avLst/>
          </a:prstGeom>
        </p:spPr>
      </p:pic>
      <p:pic>
        <p:nvPicPr>
          <p:cNvPr id="26" name="图片 25">
            <a:extLst>
              <a:ext uri="{FF2B5EF4-FFF2-40B4-BE49-F238E27FC236}">
                <a16:creationId xmlns:a16="http://schemas.microsoft.com/office/drawing/2014/main" id="{760CD2B5-FDA4-2329-B970-DFB67241CBA2}"/>
              </a:ext>
            </a:extLst>
          </p:cNvPr>
          <p:cNvPicPr>
            <a:picLocks noChangeAspect="1"/>
          </p:cNvPicPr>
          <p:nvPr/>
        </p:nvPicPr>
        <p:blipFill>
          <a:blip r:embed="rId4"/>
          <a:stretch>
            <a:fillRect/>
          </a:stretch>
        </p:blipFill>
        <p:spPr>
          <a:xfrm>
            <a:off x="5519995" y="4070519"/>
            <a:ext cx="934617" cy="760186"/>
          </a:xfrm>
          <a:prstGeom prst="rect">
            <a:avLst/>
          </a:prstGeom>
        </p:spPr>
      </p:pic>
      <p:pic>
        <p:nvPicPr>
          <p:cNvPr id="27" name="Picture 7">
            <a:extLst>
              <a:ext uri="{FF2B5EF4-FFF2-40B4-BE49-F238E27FC236}">
                <a16:creationId xmlns:a16="http://schemas.microsoft.com/office/drawing/2014/main" id="{F44A5BEB-4EE5-5504-F0AB-FAD91CC481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1664" r="29840"/>
          <a:stretch/>
        </p:blipFill>
        <p:spPr bwMode="auto">
          <a:xfrm>
            <a:off x="8460051" y="3969910"/>
            <a:ext cx="930628" cy="875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a:extLst>
              <a:ext uri="{FF2B5EF4-FFF2-40B4-BE49-F238E27FC236}">
                <a16:creationId xmlns:a16="http://schemas.microsoft.com/office/drawing/2014/main" id="{C0E0D75D-F4EC-543F-5290-0779479A64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1065" y="4503493"/>
            <a:ext cx="482803" cy="36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图片 29">
            <a:extLst>
              <a:ext uri="{FF2B5EF4-FFF2-40B4-BE49-F238E27FC236}">
                <a16:creationId xmlns:a16="http://schemas.microsoft.com/office/drawing/2014/main" id="{888BE540-23EB-80A5-BDDF-A3798B6209B1}"/>
              </a:ext>
            </a:extLst>
          </p:cNvPr>
          <p:cNvPicPr>
            <a:picLocks noChangeAspect="1"/>
          </p:cNvPicPr>
          <p:nvPr/>
        </p:nvPicPr>
        <p:blipFill rotWithShape="1">
          <a:blip r:embed="rId7"/>
          <a:srcRect r="58950"/>
          <a:stretch/>
        </p:blipFill>
        <p:spPr>
          <a:xfrm>
            <a:off x="9519425" y="3934240"/>
            <a:ext cx="783809" cy="876820"/>
          </a:xfrm>
          <a:prstGeom prst="rect">
            <a:avLst/>
          </a:prstGeom>
        </p:spPr>
      </p:pic>
      <p:grpSp>
        <p:nvGrpSpPr>
          <p:cNvPr id="32" name="组合 31">
            <a:extLst>
              <a:ext uri="{FF2B5EF4-FFF2-40B4-BE49-F238E27FC236}">
                <a16:creationId xmlns:a16="http://schemas.microsoft.com/office/drawing/2014/main" id="{67317A03-5174-D4A3-0359-CA82C4B121A2}"/>
              </a:ext>
            </a:extLst>
          </p:cNvPr>
          <p:cNvGrpSpPr/>
          <p:nvPr/>
        </p:nvGrpSpPr>
        <p:grpSpPr>
          <a:xfrm>
            <a:off x="3247211" y="4076456"/>
            <a:ext cx="1072402" cy="791601"/>
            <a:chOff x="582321" y="5129535"/>
            <a:chExt cx="1072402" cy="791601"/>
          </a:xfrm>
        </p:grpSpPr>
        <p:pic>
          <p:nvPicPr>
            <p:cNvPr id="33" name="图片 32">
              <a:extLst>
                <a:ext uri="{FF2B5EF4-FFF2-40B4-BE49-F238E27FC236}">
                  <a16:creationId xmlns:a16="http://schemas.microsoft.com/office/drawing/2014/main" id="{FBF83B70-ECE1-CF57-CB16-757FA73B28EA}"/>
                </a:ext>
              </a:extLst>
            </p:cNvPr>
            <p:cNvPicPr>
              <a:picLocks noChangeAspect="1"/>
            </p:cNvPicPr>
            <p:nvPr/>
          </p:nvPicPr>
          <p:blipFill rotWithShape="1">
            <a:blip r:embed="rId8"/>
            <a:srcRect l="44845" t="20380"/>
            <a:stretch/>
          </p:blipFill>
          <p:spPr>
            <a:xfrm>
              <a:off x="582321" y="5129535"/>
              <a:ext cx="792164" cy="762124"/>
            </a:xfrm>
            <a:prstGeom prst="rect">
              <a:avLst/>
            </a:prstGeom>
          </p:spPr>
        </p:pic>
        <p:sp>
          <p:nvSpPr>
            <p:cNvPr id="34" name="文本框 33">
              <a:extLst>
                <a:ext uri="{FF2B5EF4-FFF2-40B4-BE49-F238E27FC236}">
                  <a16:creationId xmlns:a16="http://schemas.microsoft.com/office/drawing/2014/main" id="{D6A0888C-23DC-DAB2-A926-CD8298022CC5}"/>
                </a:ext>
              </a:extLst>
            </p:cNvPr>
            <p:cNvSpPr txBox="1"/>
            <p:nvPr/>
          </p:nvSpPr>
          <p:spPr>
            <a:xfrm>
              <a:off x="650587" y="5644137"/>
              <a:ext cx="1004136" cy="276999"/>
            </a:xfrm>
            <a:prstGeom prst="rect">
              <a:avLst/>
            </a:prstGeom>
            <a:noFill/>
          </p:spPr>
          <p:txBody>
            <a:bodyPr wrap="square" rtlCol="0">
              <a:spAutoFit/>
            </a:bodyPr>
            <a:lstStyle/>
            <a:p>
              <a:pPr algn="ctr"/>
              <a:r>
                <a:rPr lang="en-US" altLang="zh-CN" sz="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Photo from </a:t>
              </a:r>
            </a:p>
            <a:p>
              <a:pPr algn="ctr"/>
              <a:r>
                <a:rPr lang="en-US" altLang="zh-CN" sz="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Jin</a:t>
              </a:r>
              <a:r>
                <a:rPr lang="en-US" altLang="zh-CN" sz="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-Sheng He</a:t>
              </a:r>
              <a:endParaRPr lang="zh-CN" altLang="en-US" sz="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5" name="文本框 34">
            <a:extLst>
              <a:ext uri="{FF2B5EF4-FFF2-40B4-BE49-F238E27FC236}">
                <a16:creationId xmlns:a16="http://schemas.microsoft.com/office/drawing/2014/main" id="{FE810185-E0EB-9FBC-8C0A-34060D263E07}"/>
              </a:ext>
            </a:extLst>
          </p:cNvPr>
          <p:cNvSpPr txBox="1"/>
          <p:nvPr/>
        </p:nvSpPr>
        <p:spPr>
          <a:xfrm>
            <a:off x="2795089" y="4686598"/>
            <a:ext cx="184731" cy="200055"/>
          </a:xfrm>
          <a:prstGeom prst="rect">
            <a:avLst/>
          </a:prstGeom>
          <a:noFill/>
        </p:spPr>
        <p:txBody>
          <a:bodyPr wrap="none" rtlCol="0">
            <a:spAutoFit/>
          </a:bodyPr>
          <a:lstStyle/>
          <a:p>
            <a:endParaRPr lang="zh-CN" altLang="en-US" sz="7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8A9CC644-A5D6-BD6D-4162-401C64E968B6}"/>
              </a:ext>
            </a:extLst>
          </p:cNvPr>
          <p:cNvSpPr txBox="1"/>
          <p:nvPr/>
        </p:nvSpPr>
        <p:spPr>
          <a:xfrm>
            <a:off x="2606568" y="4573764"/>
            <a:ext cx="664805" cy="415498"/>
          </a:xfrm>
          <a:prstGeom prst="rect">
            <a:avLst/>
          </a:prstGeom>
          <a:noFill/>
        </p:spPr>
        <p:txBody>
          <a:bodyPr wrap="square" rtlCol="0">
            <a:spAutoFit/>
          </a:bodyPr>
          <a:lstStyle/>
          <a:p>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Photo from </a:t>
            </a:r>
          </a:p>
          <a:p>
            <a:r>
              <a:rPr lang="en-US" altLang="zh-CN" sz="7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Ningning</a:t>
            </a:r>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Zhao</a:t>
            </a:r>
            <a:endParaRPr lang="zh-CN" altLang="en-US"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36">
            <a:extLst>
              <a:ext uri="{FF2B5EF4-FFF2-40B4-BE49-F238E27FC236}">
                <a16:creationId xmlns:a16="http://schemas.microsoft.com/office/drawing/2014/main" id="{7725A721-96DC-0B5B-9578-B90A56A20820}"/>
              </a:ext>
            </a:extLst>
          </p:cNvPr>
          <p:cNvSpPr txBox="1"/>
          <p:nvPr/>
        </p:nvSpPr>
        <p:spPr>
          <a:xfrm>
            <a:off x="5947699" y="4589561"/>
            <a:ext cx="664805" cy="307777"/>
          </a:xfrm>
          <a:prstGeom prst="rect">
            <a:avLst/>
          </a:prstGeom>
          <a:noFill/>
        </p:spPr>
        <p:txBody>
          <a:bodyPr wrap="square" rtlCol="0">
            <a:spAutoFit/>
          </a:bodyPr>
          <a:lstStyle/>
          <a:p>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Photo from </a:t>
            </a:r>
          </a:p>
          <a:p>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Satu </a:t>
            </a:r>
            <a:r>
              <a:rPr lang="en-US" altLang="zh-CN" sz="7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Ramula</a:t>
            </a:r>
            <a:endParaRPr lang="zh-CN" altLang="en-US"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文本框 37">
            <a:extLst>
              <a:ext uri="{FF2B5EF4-FFF2-40B4-BE49-F238E27FC236}">
                <a16:creationId xmlns:a16="http://schemas.microsoft.com/office/drawing/2014/main" id="{A12FE06A-4668-6908-9E3D-7F32E44560A0}"/>
              </a:ext>
            </a:extLst>
          </p:cNvPr>
          <p:cNvSpPr txBox="1"/>
          <p:nvPr/>
        </p:nvSpPr>
        <p:spPr>
          <a:xfrm>
            <a:off x="8860133" y="4587056"/>
            <a:ext cx="664805" cy="307777"/>
          </a:xfrm>
          <a:prstGeom prst="rect">
            <a:avLst/>
          </a:prstGeom>
          <a:noFill/>
        </p:spPr>
        <p:txBody>
          <a:bodyPr wrap="square" rtlCol="0">
            <a:spAutoFit/>
          </a:bodyPr>
          <a:lstStyle/>
          <a:p>
            <a:pPr algn="ctr"/>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Photo from </a:t>
            </a:r>
          </a:p>
          <a:p>
            <a:pPr algn="ctr"/>
            <a:r>
              <a:rPr lang="en-US" altLang="zh-CN" sz="7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Google</a:t>
            </a:r>
            <a:endParaRPr lang="zh-CN" altLang="en-US" sz="700" i="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文本框 38">
            <a:extLst>
              <a:ext uri="{FF2B5EF4-FFF2-40B4-BE49-F238E27FC236}">
                <a16:creationId xmlns:a16="http://schemas.microsoft.com/office/drawing/2014/main" id="{E4885F1A-6BA3-E7CC-4F01-3E42D6F32223}"/>
              </a:ext>
            </a:extLst>
          </p:cNvPr>
          <p:cNvSpPr txBox="1"/>
          <p:nvPr/>
        </p:nvSpPr>
        <p:spPr>
          <a:xfrm>
            <a:off x="9728616" y="4582432"/>
            <a:ext cx="664805" cy="307777"/>
          </a:xfrm>
          <a:prstGeom prst="rect">
            <a:avLst/>
          </a:prstGeom>
          <a:noFill/>
        </p:spPr>
        <p:txBody>
          <a:bodyPr wrap="square" rtlCol="0">
            <a:spAutoFit/>
          </a:bodyPr>
          <a:lstStyle/>
          <a:p>
            <a:pPr algn="ctr"/>
            <a:r>
              <a:rPr lang="en-US" altLang="zh-CN" sz="700" dirty="0">
                <a:solidFill>
                  <a:schemeClr val="bg1"/>
                </a:solidFill>
                <a:highlight>
                  <a:srgbClr val="C0C0C0"/>
                </a:highlight>
                <a:latin typeface="Times New Roman" panose="02020603050405020304" pitchFamily="18" charset="0"/>
                <a:ea typeface="微软雅黑" panose="020B0503020204020204" pitchFamily="34" charset="-122"/>
                <a:cs typeface="Times New Roman" panose="02020603050405020304" pitchFamily="18" charset="0"/>
              </a:rPr>
              <a:t>Photo from </a:t>
            </a:r>
          </a:p>
          <a:p>
            <a:pPr algn="ctr"/>
            <a:r>
              <a:rPr lang="en-US" altLang="zh-CN" sz="700" i="1" dirty="0">
                <a:solidFill>
                  <a:schemeClr val="bg1"/>
                </a:solidFill>
                <a:highlight>
                  <a:srgbClr val="C0C0C0"/>
                </a:highlight>
                <a:latin typeface="Times New Roman" panose="02020603050405020304" pitchFamily="18" charset="0"/>
                <a:ea typeface="微软雅黑" panose="020B0503020204020204" pitchFamily="34" charset="-122"/>
                <a:cs typeface="Times New Roman" panose="02020603050405020304" pitchFamily="18" charset="0"/>
              </a:rPr>
              <a:t>Baidu</a:t>
            </a:r>
            <a:endParaRPr lang="zh-CN" altLang="en-US" sz="700" i="1" dirty="0">
              <a:solidFill>
                <a:schemeClr val="bg1"/>
              </a:solidFill>
              <a:highlight>
                <a:srgbClr val="C0C0C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39">
            <a:extLst>
              <a:ext uri="{FF2B5EF4-FFF2-40B4-BE49-F238E27FC236}">
                <a16:creationId xmlns:a16="http://schemas.microsoft.com/office/drawing/2014/main" id="{1F19AEDC-9CB6-CA47-4B47-AF24C60FE27D}"/>
              </a:ext>
            </a:extLst>
          </p:cNvPr>
          <p:cNvSpPr txBox="1"/>
          <p:nvPr/>
        </p:nvSpPr>
        <p:spPr>
          <a:xfrm>
            <a:off x="6916484" y="4604441"/>
            <a:ext cx="664805" cy="415498"/>
          </a:xfrm>
          <a:prstGeom prst="rect">
            <a:avLst/>
          </a:prstGeom>
          <a:noFill/>
        </p:spPr>
        <p:txBody>
          <a:bodyPr wrap="square" rtlCol="0">
            <a:spAutoFit/>
          </a:bodyPr>
          <a:lstStyle/>
          <a:p>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Photo from </a:t>
            </a:r>
          </a:p>
          <a:p>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Joseph Keller</a:t>
            </a:r>
            <a:endParaRPr lang="zh-CN" altLang="en-US"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1" name="Picture 2" descr="DSCN0409">
            <a:extLst>
              <a:ext uri="{FF2B5EF4-FFF2-40B4-BE49-F238E27FC236}">
                <a16:creationId xmlns:a16="http://schemas.microsoft.com/office/drawing/2014/main" id="{EC9BDBEF-15E0-E703-5A34-791BB77BF8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6581" y="4058542"/>
            <a:ext cx="889220" cy="750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 name="文本框 41">
            <a:extLst>
              <a:ext uri="{FF2B5EF4-FFF2-40B4-BE49-F238E27FC236}">
                <a16:creationId xmlns:a16="http://schemas.microsoft.com/office/drawing/2014/main" id="{438AF256-BC99-C791-9168-AE16786A4EAB}"/>
              </a:ext>
            </a:extLst>
          </p:cNvPr>
          <p:cNvSpPr txBox="1"/>
          <p:nvPr/>
        </p:nvSpPr>
        <p:spPr>
          <a:xfrm>
            <a:off x="6865394" y="4567681"/>
            <a:ext cx="621568" cy="415498"/>
          </a:xfrm>
          <a:prstGeom prst="rect">
            <a:avLst/>
          </a:prstGeom>
          <a:noFill/>
        </p:spPr>
        <p:txBody>
          <a:bodyPr wrap="square" rtlCol="0">
            <a:spAutoFit/>
          </a:bodyPr>
          <a:lstStyle/>
          <a:p>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Photo from </a:t>
            </a:r>
          </a:p>
          <a:p>
            <a:r>
              <a:rPr lang="en-US" altLang="zh-CN" sz="7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Katriona</a:t>
            </a:r>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Shea </a:t>
            </a:r>
            <a:endParaRPr lang="zh-CN" altLang="en-US"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文本框 45">
            <a:extLst>
              <a:ext uri="{FF2B5EF4-FFF2-40B4-BE49-F238E27FC236}">
                <a16:creationId xmlns:a16="http://schemas.microsoft.com/office/drawing/2014/main" id="{8EE463B1-16C0-0BF4-6E16-481F69D6EDDC}"/>
              </a:ext>
            </a:extLst>
          </p:cNvPr>
          <p:cNvSpPr txBox="1"/>
          <p:nvPr/>
        </p:nvSpPr>
        <p:spPr>
          <a:xfrm>
            <a:off x="4334526" y="4581810"/>
            <a:ext cx="664805" cy="415498"/>
          </a:xfrm>
          <a:prstGeom prst="rect">
            <a:avLst/>
          </a:prstGeom>
          <a:noFill/>
        </p:spPr>
        <p:txBody>
          <a:bodyPr wrap="square" rtlCol="0">
            <a:spAutoFit/>
          </a:bodyPr>
          <a:lstStyle/>
          <a:p>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Photo from </a:t>
            </a:r>
          </a:p>
          <a:p>
            <a:r>
              <a:rPr lang="en-US" altLang="zh-CN" sz="7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Xueyan</a:t>
            </a:r>
            <a:r>
              <a:rPr lang="en-US" altLang="zh-CN"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Wang</a:t>
            </a:r>
            <a:endParaRPr lang="zh-CN" altLang="en-US" sz="7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3" name="组合 52">
            <a:extLst>
              <a:ext uri="{FF2B5EF4-FFF2-40B4-BE49-F238E27FC236}">
                <a16:creationId xmlns:a16="http://schemas.microsoft.com/office/drawing/2014/main" id="{168BE04B-A2ED-49EE-C0FD-2B8DCB53D301}"/>
              </a:ext>
            </a:extLst>
          </p:cNvPr>
          <p:cNvGrpSpPr/>
          <p:nvPr/>
        </p:nvGrpSpPr>
        <p:grpSpPr>
          <a:xfrm>
            <a:off x="3694975" y="4846731"/>
            <a:ext cx="5209948" cy="1425956"/>
            <a:chOff x="2170975" y="4701795"/>
            <a:chExt cx="5209948" cy="1425956"/>
          </a:xfrm>
        </p:grpSpPr>
        <p:grpSp>
          <p:nvGrpSpPr>
            <p:cNvPr id="25" name="组合 24">
              <a:extLst>
                <a:ext uri="{FF2B5EF4-FFF2-40B4-BE49-F238E27FC236}">
                  <a16:creationId xmlns:a16="http://schemas.microsoft.com/office/drawing/2014/main" id="{7D7EAB99-CC11-491C-2661-C11E61EC60FC}"/>
                </a:ext>
              </a:extLst>
            </p:cNvPr>
            <p:cNvGrpSpPr/>
            <p:nvPr/>
          </p:nvGrpSpPr>
          <p:grpSpPr>
            <a:xfrm>
              <a:off x="2170975" y="4701795"/>
              <a:ext cx="5165979" cy="1425956"/>
              <a:chOff x="2170975" y="4701795"/>
              <a:chExt cx="5165979" cy="1425956"/>
            </a:xfrm>
          </p:grpSpPr>
          <p:sp>
            <p:nvSpPr>
              <p:cNvPr id="17" name="Rectangle 20">
                <a:extLst>
                  <a:ext uri="{FF2B5EF4-FFF2-40B4-BE49-F238E27FC236}">
                    <a16:creationId xmlns:a16="http://schemas.microsoft.com/office/drawing/2014/main" id="{F8373E3B-5CD5-A0D2-D738-53DF4BF4C7AB}"/>
                  </a:ext>
                </a:extLst>
              </p:cNvPr>
              <p:cNvSpPr/>
              <p:nvPr/>
            </p:nvSpPr>
            <p:spPr>
              <a:xfrm>
                <a:off x="3168654" y="5215253"/>
                <a:ext cx="3194758" cy="912498"/>
              </a:xfrm>
              <a:prstGeom prst="rect">
                <a:avLst/>
              </a:prstGeom>
              <a:solidFill>
                <a:srgbClr val="DAEDEF">
                  <a:lumMod val="25000"/>
                </a:srgbClr>
              </a:solidFill>
              <a:ln w="12700" cap="flat" cmpd="sng" algn="ctr">
                <a:solidFill>
                  <a:srgbClr val="00523A"/>
                </a:solidFill>
                <a:prstDash val="solid"/>
                <a:miter lim="800000"/>
              </a:ln>
              <a:effectLst/>
            </p:spPr>
            <p:txBody>
              <a:bodyPr rtlCol="0" anchor="ctr"/>
              <a:lstStyle/>
              <a:p>
                <a:pPr algn="ctr">
                  <a:defRPr/>
                </a:pPr>
                <a:endParaRPr lang="en-US" sz="2000" kern="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r>
                  <a:rPr lang="en-US" sz="2400" kern="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Population management</a:t>
                </a:r>
              </a:p>
              <a:p>
                <a:pPr algn="ctr">
                  <a:defRPr/>
                </a:pPr>
                <a:r>
                  <a:rPr lang="en-US" altLang="zh-CN" sz="2000" b="1" kern="0" dirty="0">
                    <a:solidFill>
                      <a:schemeClr val="accent6">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Models &amp; empirical data</a:t>
                </a:r>
                <a:endParaRPr lang="en-US" sz="2000"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endParaRPr lang="en-US" kern="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0" name="Straight Connector 21">
                <a:extLst>
                  <a:ext uri="{FF2B5EF4-FFF2-40B4-BE49-F238E27FC236}">
                    <a16:creationId xmlns:a16="http://schemas.microsoft.com/office/drawing/2014/main" id="{73095BE5-940F-A3AF-7C9D-88778AE036C1}"/>
                  </a:ext>
                </a:extLst>
              </p:cNvPr>
              <p:cNvCxnSpPr/>
              <p:nvPr/>
            </p:nvCxnSpPr>
            <p:spPr>
              <a:xfrm>
                <a:off x="2170975" y="5488010"/>
                <a:ext cx="997679" cy="0"/>
              </a:xfrm>
              <a:prstGeom prst="line">
                <a:avLst/>
              </a:prstGeom>
              <a:noFill/>
              <a:ln w="76200" cap="flat" cmpd="sng" algn="ctr">
                <a:solidFill>
                  <a:srgbClr val="00523A"/>
                </a:solidFill>
                <a:prstDash val="solid"/>
                <a:miter lim="800000"/>
              </a:ln>
              <a:effectLst/>
            </p:spPr>
          </p:cxnSp>
          <p:cxnSp>
            <p:nvCxnSpPr>
              <p:cNvPr id="21" name="Straight Arrow Connector 23">
                <a:extLst>
                  <a:ext uri="{FF2B5EF4-FFF2-40B4-BE49-F238E27FC236}">
                    <a16:creationId xmlns:a16="http://schemas.microsoft.com/office/drawing/2014/main" id="{08FEFD0C-A082-2B28-DDA4-9733339E6DAF}"/>
                  </a:ext>
                </a:extLst>
              </p:cNvPr>
              <p:cNvCxnSpPr>
                <a:cxnSpLocks/>
              </p:cNvCxnSpPr>
              <p:nvPr/>
            </p:nvCxnSpPr>
            <p:spPr>
              <a:xfrm flipV="1">
                <a:off x="4777240" y="4701795"/>
                <a:ext cx="0" cy="513458"/>
              </a:xfrm>
              <a:prstGeom prst="straightConnector1">
                <a:avLst/>
              </a:prstGeom>
              <a:noFill/>
              <a:ln w="76200" cap="flat" cmpd="sng" algn="ctr">
                <a:solidFill>
                  <a:srgbClr val="00523A"/>
                </a:solidFill>
                <a:prstDash val="solid"/>
                <a:miter lim="800000"/>
                <a:tailEnd type="triangle"/>
              </a:ln>
              <a:effectLst/>
            </p:spPr>
          </p:cxnSp>
          <p:cxnSp>
            <p:nvCxnSpPr>
              <p:cNvPr id="22" name="Straight Arrow Connector 24">
                <a:extLst>
                  <a:ext uri="{FF2B5EF4-FFF2-40B4-BE49-F238E27FC236}">
                    <a16:creationId xmlns:a16="http://schemas.microsoft.com/office/drawing/2014/main" id="{184EE843-F460-10EE-FEFA-D28B55EB0349}"/>
                  </a:ext>
                </a:extLst>
              </p:cNvPr>
              <p:cNvCxnSpPr/>
              <p:nvPr/>
            </p:nvCxnSpPr>
            <p:spPr>
              <a:xfrm flipV="1">
                <a:off x="2188216" y="4760474"/>
                <a:ext cx="0" cy="765945"/>
              </a:xfrm>
              <a:prstGeom prst="straightConnector1">
                <a:avLst/>
              </a:prstGeom>
              <a:noFill/>
              <a:ln w="76200" cap="flat" cmpd="sng" algn="ctr">
                <a:solidFill>
                  <a:srgbClr val="00523A"/>
                </a:solidFill>
                <a:prstDash val="solid"/>
                <a:miter lim="800000"/>
                <a:tailEnd type="triangle"/>
              </a:ln>
              <a:effectLst/>
            </p:spPr>
          </p:cxnSp>
          <p:cxnSp>
            <p:nvCxnSpPr>
              <p:cNvPr id="23" name="Straight Arrow Connector 25">
                <a:extLst>
                  <a:ext uri="{FF2B5EF4-FFF2-40B4-BE49-F238E27FC236}">
                    <a16:creationId xmlns:a16="http://schemas.microsoft.com/office/drawing/2014/main" id="{54180C8B-3857-8F14-5706-FD3766E20A34}"/>
                  </a:ext>
                </a:extLst>
              </p:cNvPr>
              <p:cNvCxnSpPr/>
              <p:nvPr/>
            </p:nvCxnSpPr>
            <p:spPr>
              <a:xfrm flipV="1">
                <a:off x="7336954" y="4746557"/>
                <a:ext cx="0" cy="765945"/>
              </a:xfrm>
              <a:prstGeom prst="straightConnector1">
                <a:avLst/>
              </a:prstGeom>
              <a:noFill/>
              <a:ln w="76200" cap="flat" cmpd="sng" algn="ctr">
                <a:solidFill>
                  <a:srgbClr val="00523A"/>
                </a:solidFill>
                <a:prstDash val="solid"/>
                <a:miter lim="800000"/>
                <a:tailEnd type="triangle"/>
              </a:ln>
              <a:effectLst/>
            </p:spPr>
          </p:cxnSp>
        </p:grpSp>
        <p:cxnSp>
          <p:nvCxnSpPr>
            <p:cNvPr id="24" name="Straight Connector 21">
              <a:extLst>
                <a:ext uri="{FF2B5EF4-FFF2-40B4-BE49-F238E27FC236}">
                  <a16:creationId xmlns:a16="http://schemas.microsoft.com/office/drawing/2014/main" id="{08C1A8D5-7A69-0599-1A3B-AAA4CD34FF25}"/>
                </a:ext>
              </a:extLst>
            </p:cNvPr>
            <p:cNvCxnSpPr/>
            <p:nvPr/>
          </p:nvCxnSpPr>
          <p:spPr>
            <a:xfrm>
              <a:off x="6341746" y="5488010"/>
              <a:ext cx="1039177" cy="0"/>
            </a:xfrm>
            <a:prstGeom prst="line">
              <a:avLst/>
            </a:prstGeom>
            <a:noFill/>
            <a:ln w="76200" cap="flat" cmpd="sng" algn="ctr">
              <a:solidFill>
                <a:srgbClr val="00523A"/>
              </a:solidFill>
              <a:prstDash val="solid"/>
              <a:miter lim="800000"/>
            </a:ln>
            <a:effectLst/>
          </p:spPr>
        </p:cxnSp>
      </p:grpSp>
      <p:sp>
        <p:nvSpPr>
          <p:cNvPr id="54" name="Rectangle 11">
            <a:extLst>
              <a:ext uri="{FF2B5EF4-FFF2-40B4-BE49-F238E27FC236}">
                <a16:creationId xmlns:a16="http://schemas.microsoft.com/office/drawing/2014/main" id="{69E2FD08-C373-DCB7-3D2D-089951EA4406}"/>
              </a:ext>
            </a:extLst>
          </p:cNvPr>
          <p:cNvSpPr/>
          <p:nvPr/>
        </p:nvSpPr>
        <p:spPr>
          <a:xfrm>
            <a:off x="4014072" y="5333569"/>
            <a:ext cx="4163857" cy="798195"/>
          </a:xfrm>
          <a:prstGeom prst="rect">
            <a:avLst/>
          </a:prstGeom>
          <a:noFill/>
          <a:ln w="12700" cap="flat" cmpd="sng" algn="ctr">
            <a:noFill/>
            <a:prstDash val="solid"/>
            <a:miter lim="800000"/>
          </a:ln>
          <a:effectLst/>
        </p:spPr>
        <p:txBody>
          <a:bodyPr rtlCol="0" anchor="ctr"/>
          <a:lstStyle/>
          <a:p>
            <a:pPr algn="ctr">
              <a:defRPr/>
            </a:pPr>
            <a:endParaRPr lang="en-US" b="1" kern="0" dirty="0">
              <a:solidFill>
                <a:schemeClr val="accent6">
                  <a:lumMod val="60000"/>
                  <a:lumOff val="4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45">
            <a:extLst>
              <a:ext uri="{FF2B5EF4-FFF2-40B4-BE49-F238E27FC236}">
                <a16:creationId xmlns:a16="http://schemas.microsoft.com/office/drawing/2014/main" id="{F62D0C6C-B958-C362-919C-406AECECF01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21863" y="4065366"/>
            <a:ext cx="740069" cy="7847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a:extLst>
              <a:ext uri="{FF2B5EF4-FFF2-40B4-BE49-F238E27FC236}">
                <a16:creationId xmlns:a16="http://schemas.microsoft.com/office/drawing/2014/main" id="{0C96106A-4ACC-6377-6B79-5676BC05888F}"/>
              </a:ext>
            </a:extLst>
          </p:cNvPr>
          <p:cNvSpPr txBox="1"/>
          <p:nvPr/>
        </p:nvSpPr>
        <p:spPr>
          <a:xfrm>
            <a:off x="2776427" y="4047625"/>
            <a:ext cx="500458" cy="184666"/>
          </a:xfrm>
          <a:prstGeom prst="rect">
            <a:avLst/>
          </a:prstGeom>
          <a:noFill/>
        </p:spPr>
        <p:txBody>
          <a:bodyPr wrap="none" rtlCol="0">
            <a:spAutoFit/>
          </a:bodyPr>
          <a:lstStyle/>
          <a:p>
            <a:r>
              <a:rPr lang="en-US" altLang="zh-CN" sz="600" dirty="0">
                <a:solidFill>
                  <a:schemeClr val="bg1"/>
                </a:solidFill>
                <a:latin typeface="Times New Roman" panose="02020603050405020304" pitchFamily="18" charset="0"/>
                <a:cs typeface="Times New Roman" panose="02020603050405020304" pitchFamily="18" charset="0"/>
              </a:rPr>
              <a:t>4700 </a:t>
            </a:r>
            <a:r>
              <a:rPr lang="en-US" altLang="zh-CN" sz="600" dirty="0" err="1">
                <a:solidFill>
                  <a:schemeClr val="bg1"/>
                </a:solidFill>
                <a:latin typeface="Times New Roman" panose="02020603050405020304" pitchFamily="18" charset="0"/>
                <a:cs typeface="Times New Roman" panose="02020603050405020304" pitchFamily="18" charset="0"/>
              </a:rPr>
              <a:t>a.s.l</a:t>
            </a:r>
            <a:r>
              <a:rPr lang="en-US" altLang="zh-CN" sz="600" dirty="0">
                <a:solidFill>
                  <a:schemeClr val="bg1"/>
                </a:solidFill>
                <a:latin typeface="Times New Roman" panose="02020603050405020304" pitchFamily="18" charset="0"/>
                <a:cs typeface="Times New Roman" panose="02020603050405020304" pitchFamily="18" charset="0"/>
              </a:rPr>
              <a:t>.</a:t>
            </a:r>
            <a:endParaRPr lang="zh-CN" altLang="en-US" sz="600" dirty="0">
              <a:solidFill>
                <a:schemeClr val="bg1"/>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B8FBA337-DB27-00BD-7440-1B1207B3E2FC}"/>
              </a:ext>
            </a:extLst>
          </p:cNvPr>
          <p:cNvSpPr txBox="1"/>
          <p:nvPr/>
        </p:nvSpPr>
        <p:spPr>
          <a:xfrm>
            <a:off x="3613545" y="4044014"/>
            <a:ext cx="500458" cy="184666"/>
          </a:xfrm>
          <a:prstGeom prst="rect">
            <a:avLst/>
          </a:prstGeom>
          <a:noFill/>
        </p:spPr>
        <p:txBody>
          <a:bodyPr wrap="none" rtlCol="0">
            <a:spAutoFit/>
          </a:bodyPr>
          <a:lstStyle/>
          <a:p>
            <a:r>
              <a:rPr lang="en-US" altLang="zh-CN" sz="600" dirty="0">
                <a:solidFill>
                  <a:schemeClr val="bg1"/>
                </a:solidFill>
                <a:latin typeface="Times New Roman" panose="02020603050405020304" pitchFamily="18" charset="0"/>
                <a:cs typeface="Times New Roman" panose="02020603050405020304" pitchFamily="18" charset="0"/>
              </a:rPr>
              <a:t>3200 </a:t>
            </a:r>
            <a:r>
              <a:rPr lang="en-US" altLang="zh-CN" sz="600" dirty="0" err="1">
                <a:solidFill>
                  <a:schemeClr val="bg1"/>
                </a:solidFill>
                <a:latin typeface="Times New Roman" panose="02020603050405020304" pitchFamily="18" charset="0"/>
                <a:cs typeface="Times New Roman" panose="02020603050405020304" pitchFamily="18" charset="0"/>
              </a:rPr>
              <a:t>a.s.l</a:t>
            </a:r>
            <a:r>
              <a:rPr lang="en-US" altLang="zh-CN" sz="600" dirty="0">
                <a:solidFill>
                  <a:schemeClr val="bg1"/>
                </a:solidFill>
                <a:latin typeface="Times New Roman" panose="02020603050405020304" pitchFamily="18" charset="0"/>
                <a:cs typeface="Times New Roman" panose="02020603050405020304" pitchFamily="18" charset="0"/>
              </a:rPr>
              <a:t>.</a:t>
            </a:r>
            <a:endParaRPr lang="zh-CN" altLang="en-US" sz="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5035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354145574"/>
              </p:ext>
            </p:extLst>
          </p:nvPr>
        </p:nvGraphicFramePr>
        <p:xfrm>
          <a:off x="1941133" y="2452415"/>
          <a:ext cx="7225626" cy="3752663"/>
        </p:xfrm>
        <a:graphic>
          <a:graphicData uri="http://schemas.openxmlformats.org/drawingml/2006/table">
            <a:tbl>
              <a:tblPr firstRow="1" firstCol="1" lastRow="1" lastCol="1" bandRow="1" bandCol="1"/>
              <a:tblGrid>
                <a:gridCol w="3871777">
                  <a:extLst>
                    <a:ext uri="{9D8B030D-6E8A-4147-A177-3AD203B41FA5}">
                      <a16:colId xmlns:a16="http://schemas.microsoft.com/office/drawing/2014/main" val="20000"/>
                    </a:ext>
                  </a:extLst>
                </a:gridCol>
                <a:gridCol w="1970164">
                  <a:extLst>
                    <a:ext uri="{9D8B030D-6E8A-4147-A177-3AD203B41FA5}">
                      <a16:colId xmlns:a16="http://schemas.microsoft.com/office/drawing/2014/main" val="20001"/>
                    </a:ext>
                  </a:extLst>
                </a:gridCol>
                <a:gridCol w="1383685">
                  <a:extLst>
                    <a:ext uri="{9D8B030D-6E8A-4147-A177-3AD203B41FA5}">
                      <a16:colId xmlns:a16="http://schemas.microsoft.com/office/drawing/2014/main" val="20002"/>
                    </a:ext>
                  </a:extLst>
                </a:gridCol>
              </a:tblGrid>
              <a:tr h="420624">
                <a:tc>
                  <a:txBody>
                    <a:bodyPr/>
                    <a:lstStyle/>
                    <a:p>
                      <a:pPr marL="0" marR="0" algn="just">
                        <a:lnSpc>
                          <a:spcPct val="200000"/>
                        </a:lnSpc>
                        <a:spcBef>
                          <a:spcPts val="0"/>
                        </a:spcBef>
                        <a:spcAft>
                          <a:spcPts val="0"/>
                        </a:spcAft>
                      </a:pPr>
                      <a:r>
                        <a:rPr lang="en-GB" sz="1800" b="0" dirty="0">
                          <a:effectLst/>
                          <a:latin typeface="Times New Roman"/>
                          <a:ea typeface="SimSun"/>
                          <a:cs typeface="Times New Roman"/>
                        </a:rPr>
                        <a:t> </a:t>
                      </a:r>
                      <a:endParaRPr lang="en-US" sz="1600" b="0" dirty="0">
                        <a:effectLst/>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Population diversity (H′)</a:t>
                      </a:r>
                      <a:endParaRPr lang="en-US" sz="1600" b="0" dirty="0">
                        <a:effectLst/>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420624">
                <a:tc>
                  <a:txBody>
                    <a:bodyPr/>
                    <a:lstStyle/>
                    <a:p>
                      <a:pPr marL="0" marR="0" algn="just">
                        <a:lnSpc>
                          <a:spcPct val="200000"/>
                        </a:lnSpc>
                        <a:spcBef>
                          <a:spcPts val="0"/>
                        </a:spcBef>
                        <a:spcAft>
                          <a:spcPts val="0"/>
                        </a:spcAft>
                      </a:pPr>
                      <a:r>
                        <a:rPr lang="en-GB" sz="1800" b="0" dirty="0">
                          <a:effectLst/>
                          <a:latin typeface="Times New Roman"/>
                          <a:ea typeface="SimSun"/>
                          <a:cs typeface="Times New Roman"/>
                        </a:rPr>
                        <a:t>Response variable</a:t>
                      </a:r>
                      <a:endParaRPr lang="en-US" sz="1600" b="0" dirty="0">
                        <a:effectLst/>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GB" sz="1800" b="0" i="1" dirty="0">
                          <a:effectLst/>
                          <a:latin typeface="Times New Roman"/>
                          <a:ea typeface="SimSun"/>
                          <a:cs typeface="Times New Roman"/>
                        </a:rPr>
                        <a:t>F</a:t>
                      </a:r>
                      <a:r>
                        <a:rPr lang="en-GB" sz="1800" b="0" dirty="0">
                          <a:effectLst/>
                          <a:latin typeface="Times New Roman"/>
                          <a:ea typeface="SimSun"/>
                          <a:cs typeface="Times New Roman"/>
                        </a:rPr>
                        <a:t> (</a:t>
                      </a:r>
                      <a:r>
                        <a:rPr lang="en-GB" sz="1800" b="0" baseline="-25000" dirty="0" err="1">
                          <a:effectLst/>
                          <a:latin typeface="Times New Roman"/>
                          <a:ea typeface="SimSun"/>
                          <a:cs typeface="Times New Roman"/>
                        </a:rPr>
                        <a:t>df</a:t>
                      </a:r>
                      <a:r>
                        <a:rPr lang="en-GB" sz="1800" b="0" baseline="-25000" dirty="0">
                          <a:effectLst/>
                          <a:latin typeface="Times New Roman"/>
                          <a:ea typeface="SimSun"/>
                          <a:cs typeface="Times New Roman"/>
                        </a:rPr>
                        <a:t>; </a:t>
                      </a:r>
                      <a:r>
                        <a:rPr lang="en-GB" sz="1800" b="0" baseline="-25000" dirty="0" err="1">
                          <a:effectLst/>
                          <a:latin typeface="Times New Roman"/>
                          <a:ea typeface="SimSun"/>
                          <a:cs typeface="Times New Roman"/>
                        </a:rPr>
                        <a:t>ddf</a:t>
                      </a:r>
                      <a:r>
                        <a:rPr lang="en-GB" sz="1800" b="0" dirty="0">
                          <a:effectLst/>
                          <a:latin typeface="Times New Roman"/>
                          <a:ea typeface="SimSun"/>
                          <a:cs typeface="Times New Roman"/>
                        </a:rPr>
                        <a:t>)</a:t>
                      </a:r>
                      <a:endParaRPr lang="en-US" sz="1600" b="0" dirty="0">
                        <a:effectLst/>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GB" sz="1800" b="0" i="1" dirty="0">
                          <a:effectLst/>
                          <a:latin typeface="Times New Roman"/>
                          <a:ea typeface="Times New Roman"/>
                          <a:cs typeface="Times New Roman"/>
                        </a:rPr>
                        <a:t>P</a:t>
                      </a:r>
                      <a:endParaRPr lang="en-US" sz="1600" b="0" dirty="0">
                        <a:effectLst/>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0624">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Seedling establishment</a:t>
                      </a:r>
                      <a:endParaRPr lang="en-US" sz="1600" b="0" dirty="0">
                        <a:effectLst/>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318.000</a:t>
                      </a:r>
                      <a:r>
                        <a:rPr lang="en-GB" sz="1800" b="0" baseline="-25000" dirty="0">
                          <a:effectLst/>
                          <a:latin typeface="Times New Roman"/>
                          <a:ea typeface="Times New Roman"/>
                          <a:cs typeface="Times New Roman"/>
                        </a:rPr>
                        <a:t> 1;35</a:t>
                      </a:r>
                      <a:endParaRPr lang="en-US" sz="1600" b="0" dirty="0">
                        <a:effectLst/>
                        <a:latin typeface="Calibri"/>
                        <a:ea typeface="Calibri"/>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just">
                        <a:lnSpc>
                          <a:spcPct val="200000"/>
                        </a:lnSpc>
                        <a:spcBef>
                          <a:spcPts val="0"/>
                        </a:spcBef>
                        <a:spcAft>
                          <a:spcPts val="0"/>
                        </a:spcAft>
                      </a:pPr>
                      <a:r>
                        <a:rPr lang="en-GB" sz="1800" b="1" dirty="0">
                          <a:solidFill>
                            <a:schemeClr val="tx1"/>
                          </a:solidFill>
                          <a:effectLst/>
                          <a:latin typeface="Times New Roman"/>
                          <a:ea typeface="Times New Roman"/>
                          <a:cs typeface="Times New Roman"/>
                        </a:rPr>
                        <a:t>0.046</a:t>
                      </a:r>
                      <a:endParaRPr lang="en-US" sz="1600" b="1" dirty="0">
                        <a:solidFill>
                          <a:schemeClr val="tx1"/>
                        </a:solidFill>
                        <a:effectLst/>
                        <a:latin typeface="Calibri"/>
                        <a:ea typeface="Calibri"/>
                        <a:cs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91655797"/>
                  </a:ext>
                </a:extLst>
              </a:tr>
              <a:tr h="509969">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Growth</a:t>
                      </a:r>
                      <a:endParaRPr lang="en-US" sz="1600" b="0" dirty="0">
                        <a:effectLst/>
                        <a:latin typeface="Calibri"/>
                        <a:ea typeface="Calibri"/>
                        <a:cs typeface="Times New Roman"/>
                      </a:endParaRPr>
                    </a:p>
                  </a:txBody>
                  <a:tcPr marL="68580" marR="68580" marT="0" marB="0">
                    <a:lnL>
                      <a:noFill/>
                    </a:lnL>
                    <a:lnR>
                      <a:noFill/>
                    </a:lnR>
                    <a:lnT>
                      <a:noFill/>
                    </a:lnT>
                    <a:lnB>
                      <a:noFill/>
                    </a:lnB>
                  </a:tcPr>
                </a:tc>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0.258</a:t>
                      </a:r>
                      <a:r>
                        <a:rPr lang="en-GB" sz="1800" b="0" baseline="-25000" dirty="0">
                          <a:effectLst/>
                          <a:latin typeface="Times New Roman"/>
                          <a:ea typeface="Times New Roman"/>
                          <a:cs typeface="Times New Roman"/>
                        </a:rPr>
                        <a:t> 1;33</a:t>
                      </a:r>
                      <a:endParaRPr lang="en-US" sz="1600" b="0" dirty="0">
                        <a:effectLst/>
                        <a:latin typeface="Calibri"/>
                        <a:ea typeface="Calibri"/>
                        <a:cs typeface="Times New Roman"/>
                      </a:endParaRPr>
                    </a:p>
                  </a:txBody>
                  <a:tcPr marL="68580" marR="68580" marT="0" marB="0" anchor="ctr">
                    <a:lnL>
                      <a:noFill/>
                    </a:lnL>
                    <a:lnR>
                      <a:noFill/>
                    </a:lnR>
                    <a:lnT>
                      <a:noFill/>
                    </a:lnT>
                    <a:lnB>
                      <a:noFill/>
                    </a:lnB>
                  </a:tcPr>
                </a:tc>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0.615</a:t>
                      </a:r>
                      <a:endParaRPr lang="en-US" sz="1600" b="0" dirty="0">
                        <a:effectLst/>
                        <a:latin typeface="Calibri"/>
                        <a:ea typeface="Calibri"/>
                        <a:cs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3389593142"/>
                  </a:ext>
                </a:extLst>
              </a:tr>
              <a:tr h="420624">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Survival</a:t>
                      </a:r>
                      <a:endParaRPr lang="en-US" sz="1600" b="0" dirty="0">
                        <a:effectLst/>
                        <a:latin typeface="Calibri"/>
                        <a:ea typeface="Calibri"/>
                        <a:cs typeface="Times New Roman"/>
                      </a:endParaRPr>
                    </a:p>
                  </a:txBody>
                  <a:tcPr marL="68580" marR="68580" marT="0" marB="0">
                    <a:lnL>
                      <a:noFill/>
                    </a:lnL>
                    <a:lnR>
                      <a:noFill/>
                    </a:lnR>
                    <a:lnT>
                      <a:noFill/>
                    </a:lnT>
                    <a:lnB>
                      <a:noFill/>
                    </a:lnB>
                  </a:tcPr>
                </a:tc>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0.429</a:t>
                      </a:r>
                      <a:r>
                        <a:rPr lang="en-GB" sz="1800" b="0" baseline="-25000" dirty="0">
                          <a:effectLst/>
                          <a:latin typeface="Times New Roman"/>
                          <a:ea typeface="Times New Roman"/>
                          <a:cs typeface="Times New Roman"/>
                        </a:rPr>
                        <a:t> 1;33</a:t>
                      </a:r>
                      <a:endParaRPr lang="en-US" sz="1600" b="0" dirty="0">
                        <a:effectLst/>
                        <a:latin typeface="Calibri"/>
                        <a:ea typeface="Calibri"/>
                        <a:cs typeface="Times New Roman"/>
                      </a:endParaRPr>
                    </a:p>
                  </a:txBody>
                  <a:tcPr marL="68580" marR="68580" marT="0" marB="0" anchor="ctr">
                    <a:lnL>
                      <a:noFill/>
                    </a:lnL>
                    <a:lnR>
                      <a:noFill/>
                    </a:lnR>
                    <a:lnT>
                      <a:noFill/>
                    </a:lnT>
                    <a:lnB>
                      <a:noFill/>
                    </a:lnB>
                  </a:tcPr>
                </a:tc>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0.517</a:t>
                      </a:r>
                      <a:endParaRPr lang="en-US" sz="1600" b="0" dirty="0">
                        <a:effectLst/>
                        <a:latin typeface="Calibri"/>
                        <a:ea typeface="Calibri"/>
                        <a:cs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2966039425"/>
                  </a:ext>
                </a:extLst>
              </a:tr>
              <a:tr h="420624">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Seed production</a:t>
                      </a:r>
                      <a:endParaRPr lang="en-US" sz="1600" b="0" dirty="0">
                        <a:effectLst/>
                        <a:latin typeface="Calibri"/>
                        <a:ea typeface="Calibri"/>
                        <a:cs typeface="Times New Roman"/>
                      </a:endParaRPr>
                    </a:p>
                  </a:txBody>
                  <a:tcPr marL="68580" marR="68580" marT="0" marB="0">
                    <a:lnL>
                      <a:noFill/>
                    </a:lnL>
                    <a:lnR>
                      <a:noFill/>
                    </a:lnR>
                    <a:lnT>
                      <a:noFill/>
                    </a:lnT>
                    <a:lnB>
                      <a:noFill/>
                    </a:lnB>
                  </a:tcPr>
                </a:tc>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60.756</a:t>
                      </a:r>
                      <a:r>
                        <a:rPr lang="en-GB" sz="1800" b="0" baseline="-25000" dirty="0">
                          <a:effectLst/>
                          <a:latin typeface="Times New Roman"/>
                          <a:ea typeface="Times New Roman"/>
                          <a:cs typeface="Times New Roman"/>
                        </a:rPr>
                        <a:t> 1;34</a:t>
                      </a:r>
                      <a:endParaRPr lang="en-US" sz="1600" b="0" dirty="0">
                        <a:effectLst/>
                        <a:latin typeface="Calibri"/>
                        <a:ea typeface="Calibri"/>
                        <a:cs typeface="Times New Roman"/>
                      </a:endParaRPr>
                    </a:p>
                  </a:txBody>
                  <a:tcPr marL="68580" marR="68580" marT="0" marB="0" anchor="ctr">
                    <a:lnL>
                      <a:noFill/>
                    </a:lnL>
                    <a:lnR>
                      <a:noFill/>
                    </a:lnR>
                    <a:lnT>
                      <a:noFill/>
                    </a:lnT>
                    <a:lnB>
                      <a:noFill/>
                    </a:lnB>
                  </a:tcPr>
                </a:tc>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0.484</a:t>
                      </a:r>
                      <a:endParaRPr lang="en-US" sz="1600" b="0" dirty="0">
                        <a:effectLst/>
                        <a:latin typeface="Calibri"/>
                        <a:ea typeface="Calibri"/>
                        <a:cs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3864528599"/>
                  </a:ext>
                </a:extLst>
              </a:tr>
              <a:tr h="420624">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Population growth rate (</a:t>
                      </a:r>
                      <a:r>
                        <a:rPr lang="en-GB" sz="1800" b="0" dirty="0">
                          <a:effectLst/>
                          <a:latin typeface="Times New Roman"/>
                          <a:ea typeface="SimSun"/>
                          <a:cs typeface="Times New Roman"/>
                        </a:rPr>
                        <a:t>λ</a:t>
                      </a:r>
                      <a:r>
                        <a:rPr lang="en-GB" sz="1800" b="0" dirty="0">
                          <a:effectLst/>
                          <a:latin typeface="Times New Roman"/>
                          <a:ea typeface="Times New Roman"/>
                          <a:cs typeface="Times New Roman"/>
                        </a:rPr>
                        <a:t>)</a:t>
                      </a:r>
                      <a:endParaRPr lang="en-US" sz="1600" b="0" dirty="0">
                        <a:effectLst/>
                        <a:latin typeface="Calibri"/>
                        <a:ea typeface="Calibri"/>
                        <a:cs typeface="Times New Roman"/>
                      </a:endParaRPr>
                    </a:p>
                  </a:txBody>
                  <a:tcPr marL="68580" marR="68580" marT="0" marB="0">
                    <a:lnL>
                      <a:noFill/>
                    </a:lnL>
                    <a:lnR>
                      <a:noFill/>
                    </a:lnR>
                    <a:lnT>
                      <a:noFill/>
                    </a:lnT>
                    <a:lnB>
                      <a:noFill/>
                    </a:lnB>
                  </a:tcPr>
                </a:tc>
                <a:tc>
                  <a:txBody>
                    <a:bodyPr/>
                    <a:lstStyle/>
                    <a:p>
                      <a:pPr marL="0" marR="0" algn="just">
                        <a:lnSpc>
                          <a:spcPct val="200000"/>
                        </a:lnSpc>
                        <a:spcBef>
                          <a:spcPts val="0"/>
                        </a:spcBef>
                        <a:spcAft>
                          <a:spcPts val="0"/>
                        </a:spcAft>
                      </a:pPr>
                      <a:r>
                        <a:rPr lang="en-GB" sz="1800" b="0">
                          <a:effectLst/>
                          <a:latin typeface="Times New Roman"/>
                          <a:ea typeface="Times New Roman"/>
                          <a:cs typeface="Times New Roman"/>
                        </a:rPr>
                        <a:t>0.354</a:t>
                      </a:r>
                      <a:r>
                        <a:rPr lang="en-GB" sz="1800" b="0" baseline="-25000">
                          <a:effectLst/>
                          <a:latin typeface="Times New Roman"/>
                          <a:ea typeface="Times New Roman"/>
                          <a:cs typeface="Times New Roman"/>
                        </a:rPr>
                        <a:t> 1;34</a:t>
                      </a:r>
                      <a:endParaRPr lang="en-US" sz="1600" b="0">
                        <a:effectLst/>
                        <a:latin typeface="Calibri"/>
                        <a:ea typeface="Calibri"/>
                        <a:cs typeface="Times New Roman"/>
                      </a:endParaRPr>
                    </a:p>
                  </a:txBody>
                  <a:tcPr marL="68580" marR="68580" marT="0" marB="0" anchor="ctr">
                    <a:lnL>
                      <a:noFill/>
                    </a:lnL>
                    <a:lnR>
                      <a:noFill/>
                    </a:lnR>
                    <a:lnT>
                      <a:noFill/>
                    </a:lnT>
                    <a:lnB>
                      <a:noFill/>
                    </a:lnB>
                  </a:tcPr>
                </a:tc>
                <a:tc>
                  <a:txBody>
                    <a:bodyPr/>
                    <a:lstStyle/>
                    <a:p>
                      <a:pPr marL="0" marR="0" algn="just">
                        <a:lnSpc>
                          <a:spcPct val="200000"/>
                        </a:lnSpc>
                        <a:spcBef>
                          <a:spcPts val="0"/>
                        </a:spcBef>
                        <a:spcAft>
                          <a:spcPts val="0"/>
                        </a:spcAft>
                      </a:pPr>
                      <a:r>
                        <a:rPr lang="en-GB" sz="1800" b="0" dirty="0">
                          <a:effectLst/>
                          <a:latin typeface="Times New Roman"/>
                          <a:ea typeface="Times New Roman"/>
                          <a:cs typeface="Times New Roman"/>
                        </a:rPr>
                        <a:t>0.227</a:t>
                      </a:r>
                      <a:endParaRPr lang="en-US" sz="1600" b="0" dirty="0">
                        <a:effectLst/>
                        <a:latin typeface="Calibri"/>
                        <a:ea typeface="Calibri"/>
                        <a:cs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3411025578"/>
                  </a:ext>
                </a:extLst>
              </a:tr>
              <a:tr h="420624">
                <a:tc>
                  <a:txBody>
                    <a:bodyPr/>
                    <a:lstStyle/>
                    <a:p>
                      <a:pPr marL="0" marR="0" algn="just">
                        <a:lnSpc>
                          <a:spcPct val="200000"/>
                        </a:lnSpc>
                        <a:spcBef>
                          <a:spcPts val="0"/>
                        </a:spcBef>
                        <a:spcAft>
                          <a:spcPts val="0"/>
                        </a:spcAft>
                      </a:pPr>
                      <a:endParaRPr lang="en-US" sz="1600" b="0" dirty="0">
                        <a:effectLst/>
                        <a:latin typeface="Calibri"/>
                        <a:ea typeface="Calibri"/>
                        <a:cs typeface="Times New Roman"/>
                      </a:endParaRPr>
                    </a:p>
                  </a:txBody>
                  <a:tcPr marL="68580" marR="68580" marT="0" marB="0">
                    <a:lnL>
                      <a:noFill/>
                    </a:lnL>
                    <a:lnR>
                      <a:noFill/>
                    </a:lnR>
                    <a:lnT>
                      <a:noFill/>
                    </a:lnT>
                    <a:lnB>
                      <a:noFill/>
                    </a:lnB>
                  </a:tcPr>
                </a:tc>
                <a:tc>
                  <a:txBody>
                    <a:bodyPr/>
                    <a:lstStyle/>
                    <a:p>
                      <a:pPr marL="0" marR="0" algn="just">
                        <a:lnSpc>
                          <a:spcPct val="200000"/>
                        </a:lnSpc>
                        <a:spcBef>
                          <a:spcPts val="0"/>
                        </a:spcBef>
                        <a:spcAft>
                          <a:spcPts val="0"/>
                        </a:spcAft>
                      </a:pPr>
                      <a:endParaRPr lang="en-US" sz="1600" b="0" dirty="0">
                        <a:effectLst/>
                        <a:latin typeface="Calibri"/>
                        <a:ea typeface="Calibri"/>
                        <a:cs typeface="Times New Roman"/>
                      </a:endParaRPr>
                    </a:p>
                  </a:txBody>
                  <a:tcPr marL="68580" marR="68580" marT="0" marB="0" anchor="ctr">
                    <a:lnL>
                      <a:noFill/>
                    </a:lnL>
                    <a:lnR>
                      <a:noFill/>
                    </a:lnR>
                    <a:lnT>
                      <a:noFill/>
                    </a:lnT>
                    <a:lnB>
                      <a:noFill/>
                    </a:lnB>
                  </a:tcPr>
                </a:tc>
                <a:tc>
                  <a:txBody>
                    <a:bodyPr/>
                    <a:lstStyle/>
                    <a:p>
                      <a:pPr marL="0" marR="0" algn="just">
                        <a:lnSpc>
                          <a:spcPct val="200000"/>
                        </a:lnSpc>
                        <a:spcBef>
                          <a:spcPts val="0"/>
                        </a:spcBef>
                        <a:spcAft>
                          <a:spcPts val="0"/>
                        </a:spcAft>
                      </a:pPr>
                      <a:endParaRPr lang="en-US" sz="1600" b="0" dirty="0">
                        <a:effectLst/>
                        <a:latin typeface="Calibri"/>
                        <a:ea typeface="Calibri"/>
                        <a:cs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2003590040"/>
                  </a:ext>
                </a:extLst>
              </a:tr>
            </a:tbl>
          </a:graphicData>
        </a:graphic>
      </p:graphicFrame>
      <p:cxnSp>
        <p:nvCxnSpPr>
          <p:cNvPr id="8" name="Straight Connector 7"/>
          <p:cNvCxnSpPr>
            <a:cxnSpLocks/>
          </p:cNvCxnSpPr>
          <p:nvPr/>
        </p:nvCxnSpPr>
        <p:spPr>
          <a:xfrm flipV="1">
            <a:off x="1767254" y="5844209"/>
            <a:ext cx="7583480" cy="6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10">
            <a:extLst>
              <a:ext uri="{FF2B5EF4-FFF2-40B4-BE49-F238E27FC236}">
                <a16:creationId xmlns:a16="http://schemas.microsoft.com/office/drawing/2014/main" id="{66F5881B-D9C2-C99D-46D5-5FBC96F3F17A}"/>
              </a:ext>
            </a:extLst>
          </p:cNvPr>
          <p:cNvSpPr txBox="1"/>
          <p:nvPr/>
        </p:nvSpPr>
        <p:spPr>
          <a:xfrm>
            <a:off x="5272454" y="0"/>
            <a:ext cx="6858000" cy="461665"/>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37 </a:t>
            </a:r>
            <a:r>
              <a:rPr lang="en-US" altLang="zh-CN" sz="2400" i="1" dirty="0">
                <a:latin typeface="Times New Roman" panose="02020603050405020304" pitchFamily="18" charset="0"/>
                <a:cs typeface="Times New Roman" panose="02020603050405020304" pitchFamily="18" charset="0"/>
              </a:rPr>
              <a:t>L. </a:t>
            </a:r>
            <a:r>
              <a:rPr lang="en-US" altLang="zh-CN" sz="2400" i="1" dirty="0" err="1">
                <a:latin typeface="Times New Roman" panose="02020603050405020304" pitchFamily="18" charset="0"/>
                <a:cs typeface="Times New Roman" panose="02020603050405020304" pitchFamily="18" charset="0"/>
              </a:rPr>
              <a:t>polyphyllus</a:t>
            </a:r>
            <a:r>
              <a:rPr lang="en-US" altLang="zh-CN" sz="2400" i="1" dirty="0">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 populations in Finland</a:t>
            </a:r>
          </a:p>
        </p:txBody>
      </p:sp>
      <p:pic>
        <p:nvPicPr>
          <p:cNvPr id="5" name="图片 4">
            <a:extLst>
              <a:ext uri="{FF2B5EF4-FFF2-40B4-BE49-F238E27FC236}">
                <a16:creationId xmlns:a16="http://schemas.microsoft.com/office/drawing/2014/main" id="{D16750A1-E56C-DD1C-F069-350D735CA04D}"/>
              </a:ext>
            </a:extLst>
          </p:cNvPr>
          <p:cNvPicPr>
            <a:picLocks noChangeAspect="1"/>
          </p:cNvPicPr>
          <p:nvPr/>
        </p:nvPicPr>
        <p:blipFill>
          <a:blip r:embed="rId3"/>
          <a:stretch>
            <a:fillRect/>
          </a:stretch>
        </p:blipFill>
        <p:spPr>
          <a:xfrm>
            <a:off x="6096000" y="392677"/>
            <a:ext cx="2173357" cy="2034991"/>
          </a:xfrm>
          <a:prstGeom prst="rect">
            <a:avLst/>
          </a:prstGeom>
        </p:spPr>
      </p:pic>
      <p:pic>
        <p:nvPicPr>
          <p:cNvPr id="10" name="Picture 3" descr="C:\Users\sxl5716\Dropbox\demo &amp; genetic\Annals of botany\15520_ContentSnapshots.jpg">
            <a:extLst>
              <a:ext uri="{FF2B5EF4-FFF2-40B4-BE49-F238E27FC236}">
                <a16:creationId xmlns:a16="http://schemas.microsoft.com/office/drawing/2014/main" id="{44FE6C55-0662-6CA0-5EF1-C1221DFE134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856"/>
          <a:stretch/>
        </p:blipFill>
        <p:spPr bwMode="auto">
          <a:xfrm>
            <a:off x="2179941" y="499433"/>
            <a:ext cx="2273466" cy="188337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A0B091A-3AD6-5336-6628-723061F3C6CB}"/>
              </a:ext>
            </a:extLst>
          </p:cNvPr>
          <p:cNvSpPr txBox="1"/>
          <p:nvPr/>
        </p:nvSpPr>
        <p:spPr>
          <a:xfrm>
            <a:off x="2075258" y="37767"/>
            <a:ext cx="3013807" cy="461665"/>
          </a:xfrm>
          <a:prstGeom prst="rect">
            <a:avLst/>
          </a:prstGeom>
          <a:noFill/>
        </p:spPr>
        <p:txBody>
          <a:bodyPr wrap="square">
            <a:spAutoFit/>
          </a:bodyPr>
          <a:lstStyle/>
          <a:p>
            <a:r>
              <a:rPr lang="en-US" altLang="zh-CN" sz="2400" i="1" dirty="0">
                <a:latin typeface="Times New Roman" panose="02020603050405020304" pitchFamily="18" charset="0"/>
                <a:cs typeface="Times New Roman" panose="02020603050405020304" pitchFamily="18" charset="0"/>
              </a:rPr>
              <a:t>Lupinus </a:t>
            </a:r>
            <a:r>
              <a:rPr lang="en-US" altLang="zh-CN" sz="2400" i="1" dirty="0" err="1">
                <a:latin typeface="Times New Roman" panose="02020603050405020304" pitchFamily="18" charset="0"/>
                <a:cs typeface="Times New Roman" panose="02020603050405020304" pitchFamily="18" charset="0"/>
              </a:rPr>
              <a:t>polyphyllus</a:t>
            </a:r>
            <a:r>
              <a:rPr lang="en-US" altLang="zh-CN" sz="2400" i="1" dirty="0">
                <a:latin typeface="Times New Roman" panose="02020603050405020304" pitchFamily="18" charset="0"/>
                <a:cs typeface="Times New Roman" panose="02020603050405020304" pitchFamily="18" charset="0"/>
              </a:rPr>
              <a:t> </a:t>
            </a:r>
            <a:endParaRPr lang="zh-CN" altLang="en-US" sz="2400" i="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7733012-E727-F221-F074-B07B88A592C6}"/>
              </a:ext>
            </a:extLst>
          </p:cNvPr>
          <p:cNvSpPr txBox="1"/>
          <p:nvPr/>
        </p:nvSpPr>
        <p:spPr>
          <a:xfrm>
            <a:off x="7665056" y="2305879"/>
            <a:ext cx="302151" cy="341905"/>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16" name="文本框 15">
            <a:extLst>
              <a:ext uri="{FF2B5EF4-FFF2-40B4-BE49-F238E27FC236}">
                <a16:creationId xmlns:a16="http://schemas.microsoft.com/office/drawing/2014/main" id="{A6891207-E41C-3BC7-4F9A-2CBFA5FB888A}"/>
              </a:ext>
            </a:extLst>
          </p:cNvPr>
          <p:cNvSpPr txBox="1"/>
          <p:nvPr/>
        </p:nvSpPr>
        <p:spPr>
          <a:xfrm>
            <a:off x="699714" y="6160460"/>
            <a:ext cx="11767929" cy="646331"/>
          </a:xfrm>
          <a:prstGeom prst="rect">
            <a:avLst/>
          </a:prstGeom>
          <a:noFill/>
        </p:spPr>
        <p:txBody>
          <a:bodyPr wrap="square">
            <a:spAutoFit/>
          </a:bodyPr>
          <a:lstStyle/>
          <a:p>
            <a:pPr>
              <a:defRPr/>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Main findings: Populations were able to spread equally well regardless of genetic diversity</a:t>
            </a:r>
          </a:p>
          <a:p>
            <a:pPr>
              <a:defRPr/>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Only looking at early life stages may be misleading</a:t>
            </a:r>
          </a:p>
        </p:txBody>
      </p:sp>
    </p:spTree>
    <p:extLst>
      <p:ext uri="{BB962C8B-B14F-4D97-AF65-F5344CB8AC3E}">
        <p14:creationId xmlns:p14="http://schemas.microsoft.com/office/powerpoint/2010/main" val="52582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3637410-3B58-EC77-AC05-C56334E98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4996" y="2022428"/>
            <a:ext cx="4625626" cy="3144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350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6C064EE-25C4-612F-E6EE-129255A9768F}"/>
              </a:ext>
            </a:extLst>
          </p:cNvPr>
          <p:cNvPicPr>
            <a:picLocks noChangeAspect="1"/>
          </p:cNvPicPr>
          <p:nvPr/>
        </p:nvPicPr>
        <p:blipFill>
          <a:blip r:embed="rId2"/>
          <a:stretch>
            <a:fillRect/>
          </a:stretch>
        </p:blipFill>
        <p:spPr>
          <a:xfrm>
            <a:off x="2517913" y="368210"/>
            <a:ext cx="3578086" cy="24325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7" name="图片 36">
            <a:extLst>
              <a:ext uri="{FF2B5EF4-FFF2-40B4-BE49-F238E27FC236}">
                <a16:creationId xmlns:a16="http://schemas.microsoft.com/office/drawing/2014/main" id="{D74FDE5C-89C2-AB1A-B013-8D0786D965C6}"/>
              </a:ext>
            </a:extLst>
          </p:cNvPr>
          <p:cNvPicPr>
            <a:picLocks noChangeAspect="1"/>
          </p:cNvPicPr>
          <p:nvPr/>
        </p:nvPicPr>
        <p:blipFill>
          <a:blip r:embed="rId3"/>
          <a:stretch>
            <a:fillRect/>
          </a:stretch>
        </p:blipFill>
        <p:spPr>
          <a:xfrm>
            <a:off x="4497014" y="1529975"/>
            <a:ext cx="7068710" cy="4745213"/>
          </a:xfrm>
          <a:prstGeom prst="rect">
            <a:avLst/>
          </a:prstGeom>
        </p:spPr>
      </p:pic>
      <p:sp>
        <p:nvSpPr>
          <p:cNvPr id="38" name="文本框 37">
            <a:extLst>
              <a:ext uri="{FF2B5EF4-FFF2-40B4-BE49-F238E27FC236}">
                <a16:creationId xmlns:a16="http://schemas.microsoft.com/office/drawing/2014/main" id="{2CC1B58D-7998-292C-904A-CF0C96F8260B}"/>
              </a:ext>
            </a:extLst>
          </p:cNvPr>
          <p:cNvSpPr txBox="1"/>
          <p:nvPr/>
        </p:nvSpPr>
        <p:spPr>
          <a:xfrm flipH="1">
            <a:off x="3305752" y="-47708"/>
            <a:ext cx="279024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“Global” model</a:t>
            </a:r>
            <a:endParaRPr lang="zh-CN" altLang="en-US"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9879BC9-5A94-369F-24CE-C99AF9A762A0}"/>
              </a:ext>
            </a:extLst>
          </p:cNvPr>
          <p:cNvSpPr txBox="1"/>
          <p:nvPr/>
        </p:nvSpPr>
        <p:spPr>
          <a:xfrm>
            <a:off x="7633252" y="1892411"/>
            <a:ext cx="3641698" cy="373712"/>
          </a:xfrm>
          <a:prstGeom prst="rect">
            <a:avLst/>
          </a:prstGeom>
          <a:solidFill>
            <a:schemeClr val="bg1"/>
          </a:solidFill>
          <a:ln>
            <a:solidFill>
              <a:schemeClr val="bg1"/>
            </a:solidFill>
          </a:ln>
        </p:spPr>
        <p:txBody>
          <a:bodyPr wrap="square" rtlCol="0">
            <a:spAutoFit/>
          </a:bodyPr>
          <a:lstStyle/>
          <a:p>
            <a:endParaRPr lang="zh-CN" altLang="en-US" dirty="0"/>
          </a:p>
        </p:txBody>
      </p:sp>
    </p:spTree>
    <p:extLst>
      <p:ext uri="{BB962C8B-B14F-4D97-AF65-F5344CB8AC3E}">
        <p14:creationId xmlns:p14="http://schemas.microsoft.com/office/powerpoint/2010/main" val="83154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1855667-0B50-DEB2-F0D8-5D41C31B0AF7}"/>
              </a:ext>
            </a:extLst>
          </p:cNvPr>
          <p:cNvPicPr>
            <a:picLocks noChangeAspect="1"/>
          </p:cNvPicPr>
          <p:nvPr/>
        </p:nvPicPr>
        <p:blipFill>
          <a:blip r:embed="rId3"/>
          <a:stretch>
            <a:fillRect/>
          </a:stretch>
        </p:blipFill>
        <p:spPr>
          <a:xfrm>
            <a:off x="213942" y="3039900"/>
            <a:ext cx="4216335" cy="2707312"/>
          </a:xfrm>
          <a:prstGeom prst="rect">
            <a:avLst/>
          </a:prstGeom>
        </p:spPr>
      </p:pic>
      <p:grpSp>
        <p:nvGrpSpPr>
          <p:cNvPr id="6" name="Group 5"/>
          <p:cNvGrpSpPr/>
          <p:nvPr/>
        </p:nvGrpSpPr>
        <p:grpSpPr>
          <a:xfrm>
            <a:off x="6945109" y="715118"/>
            <a:ext cx="3087890" cy="1088155"/>
            <a:chOff x="612152" y="31793023"/>
            <a:chExt cx="11201105" cy="3603194"/>
          </a:xfrm>
        </p:grpSpPr>
        <p:grpSp>
          <p:nvGrpSpPr>
            <p:cNvPr id="150" name="Group 92"/>
            <p:cNvGrpSpPr>
              <a:grpSpLocks/>
            </p:cNvGrpSpPr>
            <p:nvPr/>
          </p:nvGrpSpPr>
          <p:grpSpPr bwMode="auto">
            <a:xfrm>
              <a:off x="612152" y="31793023"/>
              <a:ext cx="11067211" cy="1181375"/>
              <a:chOff x="9" y="3183"/>
              <a:chExt cx="4090" cy="520"/>
            </a:xfrm>
          </p:grpSpPr>
          <p:sp>
            <p:nvSpPr>
              <p:cNvPr id="151" name="Oval 9"/>
              <p:cNvSpPr>
                <a:spLocks noChangeArrowheads="1"/>
              </p:cNvSpPr>
              <p:nvPr/>
            </p:nvSpPr>
            <p:spPr bwMode="auto">
              <a:xfrm>
                <a:off x="9" y="3183"/>
                <a:ext cx="553" cy="511"/>
              </a:xfrm>
              <a:prstGeom prst="ellipse">
                <a:avLst/>
              </a:prstGeom>
              <a:solidFill>
                <a:srgbClr val="FFFFFF"/>
              </a:solidFill>
              <a:ln w="34925">
                <a:solidFill>
                  <a:srgbClr val="000000"/>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52" name="Rectangle 10"/>
              <p:cNvSpPr>
                <a:spLocks noChangeArrowheads="1"/>
              </p:cNvSpPr>
              <p:nvPr/>
            </p:nvSpPr>
            <p:spPr bwMode="auto">
              <a:xfrm>
                <a:off x="154" y="3306"/>
                <a:ext cx="46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000" b="1">
                  <a:latin typeface="Times New Roman" panose="02020603050405020304" pitchFamily="18" charset="0"/>
                  <a:cs typeface="Times New Roman" panose="02020603050405020304" pitchFamily="18" charset="0"/>
                </a:endParaRPr>
              </a:p>
            </p:txBody>
          </p:sp>
          <p:sp>
            <p:nvSpPr>
              <p:cNvPr id="153" name="Rectangle 11"/>
              <p:cNvSpPr>
                <a:spLocks noChangeArrowheads="1"/>
              </p:cNvSpPr>
              <p:nvPr/>
            </p:nvSpPr>
            <p:spPr bwMode="auto">
              <a:xfrm>
                <a:off x="197" y="3327"/>
                <a:ext cx="13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nl-NL" altLang="en-US" sz="1400" b="1" i="1" dirty="0">
                    <a:solidFill>
                      <a:srgbClr val="000000"/>
                    </a:solidFill>
                    <a:latin typeface="Times New Roman" panose="02020603050405020304" pitchFamily="18" charset="0"/>
                    <a:cs typeface="Times New Roman" panose="02020603050405020304" pitchFamily="18" charset="0"/>
                  </a:rPr>
                  <a:t>S</a:t>
                </a:r>
                <a:endParaRPr lang="nl-NL" altLang="en-US" sz="6000" b="1" dirty="0">
                  <a:latin typeface="Times New Roman" panose="02020603050405020304" pitchFamily="18" charset="0"/>
                  <a:cs typeface="Times New Roman" panose="02020603050405020304" pitchFamily="18" charset="0"/>
                </a:endParaRPr>
              </a:p>
            </p:txBody>
          </p:sp>
          <p:sp>
            <p:nvSpPr>
              <p:cNvPr id="154" name="Oval 12"/>
              <p:cNvSpPr>
                <a:spLocks noChangeArrowheads="1"/>
              </p:cNvSpPr>
              <p:nvPr/>
            </p:nvSpPr>
            <p:spPr bwMode="auto">
              <a:xfrm>
                <a:off x="1209" y="3192"/>
                <a:ext cx="554" cy="511"/>
              </a:xfrm>
              <a:prstGeom prst="ellipse">
                <a:avLst/>
              </a:prstGeom>
              <a:solidFill>
                <a:srgbClr val="FFFFFF"/>
              </a:solidFill>
              <a:ln w="34925">
                <a:solidFill>
                  <a:srgbClr val="000000"/>
                </a:solidFill>
                <a:round/>
                <a:headEnd/>
                <a:tailEnd/>
              </a:ln>
            </p:spPr>
            <p:txBody>
              <a:bodyPr/>
              <a:lstStyle/>
              <a:p>
                <a:endParaRPr lang="en-US" sz="6000" b="1" dirty="0">
                  <a:latin typeface="Times New Roman" panose="02020603050405020304" pitchFamily="18" charset="0"/>
                  <a:cs typeface="Times New Roman" panose="02020603050405020304" pitchFamily="18" charset="0"/>
                </a:endParaRPr>
              </a:p>
            </p:txBody>
          </p:sp>
          <p:sp>
            <p:nvSpPr>
              <p:cNvPr id="155" name="Rectangle 13"/>
              <p:cNvSpPr>
                <a:spLocks noChangeArrowheads="1"/>
              </p:cNvSpPr>
              <p:nvPr/>
            </p:nvSpPr>
            <p:spPr bwMode="auto">
              <a:xfrm>
                <a:off x="1302" y="3306"/>
                <a:ext cx="431"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000" b="1">
                  <a:latin typeface="Times New Roman" panose="02020603050405020304" pitchFamily="18" charset="0"/>
                  <a:cs typeface="Times New Roman" panose="02020603050405020304" pitchFamily="18" charset="0"/>
                </a:endParaRPr>
              </a:p>
            </p:txBody>
          </p:sp>
          <p:sp>
            <p:nvSpPr>
              <p:cNvPr id="156" name="Rectangle 14"/>
              <p:cNvSpPr>
                <a:spLocks noChangeArrowheads="1"/>
              </p:cNvSpPr>
              <p:nvPr/>
            </p:nvSpPr>
            <p:spPr bwMode="auto">
              <a:xfrm>
                <a:off x="1402" y="3281"/>
                <a:ext cx="161"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nl-NL" altLang="en-US" sz="1400" b="1" i="1" dirty="0">
                    <a:solidFill>
                      <a:srgbClr val="000000"/>
                    </a:solidFill>
                    <a:latin typeface="Times New Roman" panose="02020603050405020304" pitchFamily="18" charset="0"/>
                    <a:cs typeface="Times New Roman" panose="02020603050405020304" pitchFamily="18" charset="0"/>
                  </a:rPr>
                  <a:t>E</a:t>
                </a:r>
              </a:p>
            </p:txBody>
          </p:sp>
          <p:sp>
            <p:nvSpPr>
              <p:cNvPr id="157" name="Oval 15"/>
              <p:cNvSpPr>
                <a:spLocks noChangeArrowheads="1"/>
              </p:cNvSpPr>
              <p:nvPr/>
            </p:nvSpPr>
            <p:spPr bwMode="auto">
              <a:xfrm>
                <a:off x="2361" y="3185"/>
                <a:ext cx="553" cy="511"/>
              </a:xfrm>
              <a:prstGeom prst="ellipse">
                <a:avLst/>
              </a:prstGeom>
              <a:solidFill>
                <a:srgbClr val="00DE00"/>
              </a:solidFill>
              <a:ln w="34925">
                <a:solidFill>
                  <a:srgbClr val="000000"/>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58" name="Rectangle 16"/>
              <p:cNvSpPr>
                <a:spLocks noChangeArrowheads="1"/>
              </p:cNvSpPr>
              <p:nvPr/>
            </p:nvSpPr>
            <p:spPr bwMode="auto">
              <a:xfrm>
                <a:off x="2540" y="3306"/>
                <a:ext cx="30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000" b="1">
                  <a:latin typeface="Times New Roman" panose="02020603050405020304" pitchFamily="18" charset="0"/>
                  <a:cs typeface="Times New Roman" panose="02020603050405020304" pitchFamily="18" charset="0"/>
                </a:endParaRPr>
              </a:p>
            </p:txBody>
          </p:sp>
          <p:sp>
            <p:nvSpPr>
              <p:cNvPr id="159" name="Rectangle 17"/>
              <p:cNvSpPr>
                <a:spLocks noChangeArrowheads="1"/>
              </p:cNvSpPr>
              <p:nvPr/>
            </p:nvSpPr>
            <p:spPr bwMode="auto">
              <a:xfrm>
                <a:off x="2595" y="3328"/>
                <a:ext cx="9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nl-NL" altLang="en-US" sz="1400" b="1" i="1" dirty="0">
                    <a:solidFill>
                      <a:srgbClr val="000000"/>
                    </a:solidFill>
                    <a:latin typeface="Times New Roman" panose="02020603050405020304" pitchFamily="18" charset="0"/>
                    <a:cs typeface="Times New Roman" panose="02020603050405020304" pitchFamily="18" charset="0"/>
                  </a:rPr>
                  <a:t>I</a:t>
                </a:r>
              </a:p>
            </p:txBody>
          </p:sp>
          <p:sp>
            <p:nvSpPr>
              <p:cNvPr id="160" name="Oval 18"/>
              <p:cNvSpPr>
                <a:spLocks noChangeArrowheads="1"/>
              </p:cNvSpPr>
              <p:nvPr/>
            </p:nvSpPr>
            <p:spPr bwMode="auto">
              <a:xfrm>
                <a:off x="3546" y="3192"/>
                <a:ext cx="553" cy="511"/>
              </a:xfrm>
              <a:prstGeom prst="ellipse">
                <a:avLst/>
              </a:prstGeom>
              <a:solidFill>
                <a:srgbClr val="FFFFFF"/>
              </a:solidFill>
              <a:ln w="34925">
                <a:solidFill>
                  <a:srgbClr val="000000"/>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61" name="Rectangle 19"/>
              <p:cNvSpPr>
                <a:spLocks noChangeArrowheads="1"/>
              </p:cNvSpPr>
              <p:nvPr/>
            </p:nvSpPr>
            <p:spPr bwMode="auto">
              <a:xfrm>
                <a:off x="3616" y="3290"/>
                <a:ext cx="44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000" b="1">
                  <a:latin typeface="Times New Roman" panose="02020603050405020304" pitchFamily="18" charset="0"/>
                  <a:cs typeface="Times New Roman" panose="02020603050405020304" pitchFamily="18" charset="0"/>
                </a:endParaRPr>
              </a:p>
            </p:txBody>
          </p:sp>
          <p:sp>
            <p:nvSpPr>
              <p:cNvPr id="162" name="Rectangle 20"/>
              <p:cNvSpPr>
                <a:spLocks noChangeArrowheads="1"/>
              </p:cNvSpPr>
              <p:nvPr/>
            </p:nvSpPr>
            <p:spPr bwMode="auto">
              <a:xfrm>
                <a:off x="3748" y="3311"/>
                <a:ext cx="161"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nl-NL" altLang="en-US" sz="1400" b="1" i="1" dirty="0">
                    <a:solidFill>
                      <a:srgbClr val="000000"/>
                    </a:solidFill>
                    <a:latin typeface="Times New Roman" panose="02020603050405020304" pitchFamily="18" charset="0"/>
                    <a:cs typeface="Times New Roman" panose="02020603050405020304" pitchFamily="18" charset="0"/>
                  </a:rPr>
                  <a:t>R</a:t>
                </a:r>
                <a:endParaRPr lang="nl-NL" altLang="en-US" sz="6000" b="1" dirty="0">
                  <a:latin typeface="Times New Roman" panose="02020603050405020304" pitchFamily="18" charset="0"/>
                  <a:cs typeface="Times New Roman" panose="02020603050405020304" pitchFamily="18" charset="0"/>
                </a:endParaRPr>
              </a:p>
            </p:txBody>
          </p:sp>
          <p:grpSp>
            <p:nvGrpSpPr>
              <p:cNvPr id="163" name="Group 24"/>
              <p:cNvGrpSpPr>
                <a:grpSpLocks/>
              </p:cNvGrpSpPr>
              <p:nvPr/>
            </p:nvGrpSpPr>
            <p:grpSpPr bwMode="auto">
              <a:xfrm>
                <a:off x="585" y="3309"/>
                <a:ext cx="592" cy="264"/>
                <a:chOff x="681" y="3054"/>
                <a:chExt cx="592" cy="264"/>
              </a:xfrm>
            </p:grpSpPr>
            <p:sp>
              <p:nvSpPr>
                <p:cNvPr id="171" name="Line 22"/>
                <p:cNvSpPr>
                  <a:spLocks noChangeShapeType="1"/>
                </p:cNvSpPr>
                <p:nvPr/>
              </p:nvSpPr>
              <p:spPr bwMode="auto">
                <a:xfrm>
                  <a:off x="681" y="3184"/>
                  <a:ext cx="335" cy="1"/>
                </a:xfrm>
                <a:prstGeom prst="line">
                  <a:avLst/>
                </a:prstGeom>
                <a:noFill/>
                <a:ln w="82550">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72" name="Freeform 23"/>
                <p:cNvSpPr>
                  <a:spLocks/>
                </p:cNvSpPr>
                <p:nvPr/>
              </p:nvSpPr>
              <p:spPr bwMode="auto">
                <a:xfrm>
                  <a:off x="1011" y="3054"/>
                  <a:ext cx="262" cy="264"/>
                </a:xfrm>
                <a:custGeom>
                  <a:avLst/>
                  <a:gdLst>
                    <a:gd name="T0" fmla="*/ 0 w 262"/>
                    <a:gd name="T1" fmla="*/ 264 h 264"/>
                    <a:gd name="T2" fmla="*/ 262 w 262"/>
                    <a:gd name="T3" fmla="*/ 130 h 264"/>
                    <a:gd name="T4" fmla="*/ 0 w 262"/>
                    <a:gd name="T5" fmla="*/ 0 h 264"/>
                    <a:gd name="T6" fmla="*/ 0 w 262"/>
                    <a:gd name="T7" fmla="*/ 264 h 264"/>
                  </a:gdLst>
                  <a:ahLst/>
                  <a:cxnLst>
                    <a:cxn ang="0">
                      <a:pos x="T0" y="T1"/>
                    </a:cxn>
                    <a:cxn ang="0">
                      <a:pos x="T2" y="T3"/>
                    </a:cxn>
                    <a:cxn ang="0">
                      <a:pos x="T4" y="T5"/>
                    </a:cxn>
                    <a:cxn ang="0">
                      <a:pos x="T6" y="T7"/>
                    </a:cxn>
                  </a:cxnLst>
                  <a:rect l="0" t="0" r="r" b="b"/>
                  <a:pathLst>
                    <a:path w="262" h="264">
                      <a:moveTo>
                        <a:pt x="0" y="264"/>
                      </a:moveTo>
                      <a:lnTo>
                        <a:pt x="262" y="130"/>
                      </a:lnTo>
                      <a:lnTo>
                        <a:pt x="0" y="0"/>
                      </a:lnTo>
                      <a:lnTo>
                        <a:pt x="0" y="2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000" b="1">
                    <a:latin typeface="Times New Roman" panose="02020603050405020304" pitchFamily="18" charset="0"/>
                    <a:cs typeface="Times New Roman" panose="02020603050405020304" pitchFamily="18" charset="0"/>
                  </a:endParaRPr>
                </a:p>
              </p:txBody>
            </p:sp>
          </p:grpSp>
          <p:grpSp>
            <p:nvGrpSpPr>
              <p:cNvPr id="164" name="Group 27"/>
              <p:cNvGrpSpPr>
                <a:grpSpLocks/>
              </p:cNvGrpSpPr>
              <p:nvPr/>
            </p:nvGrpSpPr>
            <p:grpSpPr bwMode="auto">
              <a:xfrm>
                <a:off x="1785" y="3327"/>
                <a:ext cx="562" cy="264"/>
                <a:chOff x="1861" y="3070"/>
                <a:chExt cx="562" cy="264"/>
              </a:xfrm>
            </p:grpSpPr>
            <p:sp>
              <p:nvSpPr>
                <p:cNvPr id="169" name="Line 25"/>
                <p:cNvSpPr>
                  <a:spLocks noChangeShapeType="1"/>
                </p:cNvSpPr>
                <p:nvPr/>
              </p:nvSpPr>
              <p:spPr bwMode="auto">
                <a:xfrm>
                  <a:off x="1861" y="3201"/>
                  <a:ext cx="338" cy="1"/>
                </a:xfrm>
                <a:prstGeom prst="line">
                  <a:avLst/>
                </a:prstGeom>
                <a:noFill/>
                <a:ln w="82550">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70" name="Freeform 26"/>
                <p:cNvSpPr>
                  <a:spLocks/>
                </p:cNvSpPr>
                <p:nvPr/>
              </p:nvSpPr>
              <p:spPr bwMode="auto">
                <a:xfrm>
                  <a:off x="2161" y="3070"/>
                  <a:ext cx="262" cy="264"/>
                </a:xfrm>
                <a:custGeom>
                  <a:avLst/>
                  <a:gdLst>
                    <a:gd name="T0" fmla="*/ 0 w 262"/>
                    <a:gd name="T1" fmla="*/ 264 h 264"/>
                    <a:gd name="T2" fmla="*/ 262 w 262"/>
                    <a:gd name="T3" fmla="*/ 131 h 264"/>
                    <a:gd name="T4" fmla="*/ 0 w 262"/>
                    <a:gd name="T5" fmla="*/ 0 h 264"/>
                    <a:gd name="T6" fmla="*/ 0 w 262"/>
                    <a:gd name="T7" fmla="*/ 264 h 264"/>
                  </a:gdLst>
                  <a:ahLst/>
                  <a:cxnLst>
                    <a:cxn ang="0">
                      <a:pos x="T0" y="T1"/>
                    </a:cxn>
                    <a:cxn ang="0">
                      <a:pos x="T2" y="T3"/>
                    </a:cxn>
                    <a:cxn ang="0">
                      <a:pos x="T4" y="T5"/>
                    </a:cxn>
                    <a:cxn ang="0">
                      <a:pos x="T6" y="T7"/>
                    </a:cxn>
                  </a:cxnLst>
                  <a:rect l="0" t="0" r="r" b="b"/>
                  <a:pathLst>
                    <a:path w="262" h="264">
                      <a:moveTo>
                        <a:pt x="0" y="264"/>
                      </a:moveTo>
                      <a:lnTo>
                        <a:pt x="262" y="131"/>
                      </a:lnTo>
                      <a:lnTo>
                        <a:pt x="0" y="0"/>
                      </a:lnTo>
                      <a:lnTo>
                        <a:pt x="0" y="264"/>
                      </a:lnTo>
                      <a:close/>
                    </a:path>
                  </a:pathLst>
                </a:custGeom>
                <a:solidFill>
                  <a:schemeClr val="tx1"/>
                </a:solidFill>
                <a:ln w="9525">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grpSp>
          <p:grpSp>
            <p:nvGrpSpPr>
              <p:cNvPr id="165" name="Group 30"/>
              <p:cNvGrpSpPr>
                <a:grpSpLocks/>
              </p:cNvGrpSpPr>
              <p:nvPr/>
            </p:nvGrpSpPr>
            <p:grpSpPr bwMode="auto">
              <a:xfrm>
                <a:off x="2937" y="3325"/>
                <a:ext cx="595" cy="264"/>
                <a:chOff x="3033" y="3070"/>
                <a:chExt cx="595" cy="264"/>
              </a:xfrm>
            </p:grpSpPr>
            <p:sp>
              <p:nvSpPr>
                <p:cNvPr id="167" name="Line 28"/>
                <p:cNvSpPr>
                  <a:spLocks noChangeShapeType="1"/>
                </p:cNvSpPr>
                <p:nvPr/>
              </p:nvSpPr>
              <p:spPr bwMode="auto">
                <a:xfrm>
                  <a:off x="3033" y="3201"/>
                  <a:ext cx="338" cy="1"/>
                </a:xfrm>
                <a:prstGeom prst="line">
                  <a:avLst/>
                </a:prstGeom>
                <a:noFill/>
                <a:ln w="82550">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68" name="Freeform 29"/>
                <p:cNvSpPr>
                  <a:spLocks/>
                </p:cNvSpPr>
                <p:nvPr/>
              </p:nvSpPr>
              <p:spPr bwMode="auto">
                <a:xfrm>
                  <a:off x="3366" y="3070"/>
                  <a:ext cx="262" cy="264"/>
                </a:xfrm>
                <a:custGeom>
                  <a:avLst/>
                  <a:gdLst>
                    <a:gd name="T0" fmla="*/ 0 w 262"/>
                    <a:gd name="T1" fmla="*/ 264 h 264"/>
                    <a:gd name="T2" fmla="*/ 262 w 262"/>
                    <a:gd name="T3" fmla="*/ 131 h 264"/>
                    <a:gd name="T4" fmla="*/ 0 w 262"/>
                    <a:gd name="T5" fmla="*/ 0 h 264"/>
                    <a:gd name="T6" fmla="*/ 0 w 262"/>
                    <a:gd name="T7" fmla="*/ 264 h 264"/>
                  </a:gdLst>
                  <a:ahLst/>
                  <a:cxnLst>
                    <a:cxn ang="0">
                      <a:pos x="T0" y="T1"/>
                    </a:cxn>
                    <a:cxn ang="0">
                      <a:pos x="T2" y="T3"/>
                    </a:cxn>
                    <a:cxn ang="0">
                      <a:pos x="T4" y="T5"/>
                    </a:cxn>
                    <a:cxn ang="0">
                      <a:pos x="T6" y="T7"/>
                    </a:cxn>
                  </a:cxnLst>
                  <a:rect l="0" t="0" r="r" b="b"/>
                  <a:pathLst>
                    <a:path w="262" h="264">
                      <a:moveTo>
                        <a:pt x="0" y="264"/>
                      </a:moveTo>
                      <a:lnTo>
                        <a:pt x="262" y="131"/>
                      </a:lnTo>
                      <a:lnTo>
                        <a:pt x="0" y="0"/>
                      </a:lnTo>
                      <a:lnTo>
                        <a:pt x="0" y="264"/>
                      </a:lnTo>
                      <a:close/>
                    </a:path>
                  </a:pathLst>
                </a:custGeom>
                <a:solidFill>
                  <a:schemeClr val="tx1"/>
                </a:solidFill>
                <a:ln w="9525">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grpSp>
          <p:sp>
            <p:nvSpPr>
              <p:cNvPr id="166" name="Freeform 51"/>
              <p:cNvSpPr>
                <a:spLocks/>
              </p:cNvSpPr>
              <p:nvPr/>
            </p:nvSpPr>
            <p:spPr bwMode="auto">
              <a:xfrm>
                <a:off x="514" y="3241"/>
                <a:ext cx="1" cy="1"/>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noFill/>
              <a:ln w="349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6000" b="1">
                  <a:latin typeface="Times New Roman" panose="02020603050405020304" pitchFamily="18" charset="0"/>
                  <a:cs typeface="Times New Roman" panose="02020603050405020304" pitchFamily="18" charset="0"/>
                </a:endParaRPr>
              </a:p>
            </p:txBody>
          </p:sp>
        </p:grpSp>
        <p:sp>
          <p:nvSpPr>
            <p:cNvPr id="173" name="Oval 15"/>
            <p:cNvSpPr>
              <a:spLocks noChangeArrowheads="1"/>
            </p:cNvSpPr>
            <p:nvPr/>
          </p:nvSpPr>
          <p:spPr bwMode="auto">
            <a:xfrm>
              <a:off x="7236608" y="34235288"/>
              <a:ext cx="1496374" cy="1160929"/>
            </a:xfrm>
            <a:prstGeom prst="ellipse">
              <a:avLst/>
            </a:prstGeom>
            <a:solidFill>
              <a:srgbClr val="FFAA2D"/>
            </a:solidFill>
            <a:ln w="34925">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74" name="Rectangle 17"/>
            <p:cNvSpPr>
              <a:spLocks noChangeArrowheads="1"/>
            </p:cNvSpPr>
            <p:nvPr/>
          </p:nvSpPr>
          <p:spPr bwMode="auto">
            <a:xfrm>
              <a:off x="7756142" y="34523821"/>
              <a:ext cx="505889" cy="71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nl-NL" altLang="en-US" sz="1400" b="1" i="1" dirty="0">
                  <a:solidFill>
                    <a:srgbClr val="000000"/>
                  </a:solidFill>
                  <a:latin typeface="Times New Roman" panose="02020603050405020304" pitchFamily="18" charset="0"/>
                  <a:cs typeface="Times New Roman" panose="02020603050405020304" pitchFamily="18" charset="0"/>
                </a:rPr>
                <a:t>H</a:t>
              </a:r>
              <a:endParaRPr lang="nl-NL" altLang="en-US" sz="6000" b="1" dirty="0">
                <a:latin typeface="Times New Roman" panose="02020603050405020304" pitchFamily="18" charset="0"/>
                <a:cs typeface="Times New Roman" panose="02020603050405020304" pitchFamily="18" charset="0"/>
              </a:endParaRPr>
            </a:p>
          </p:txBody>
        </p:sp>
        <p:sp>
          <p:nvSpPr>
            <p:cNvPr id="175" name="Oval 15"/>
            <p:cNvSpPr>
              <a:spLocks noChangeArrowheads="1"/>
            </p:cNvSpPr>
            <p:nvPr/>
          </p:nvSpPr>
          <p:spPr bwMode="auto">
            <a:xfrm>
              <a:off x="10416064" y="34302346"/>
              <a:ext cx="1397193" cy="987149"/>
            </a:xfrm>
            <a:prstGeom prst="ellipse">
              <a:avLst/>
            </a:prstGeom>
            <a:solidFill>
              <a:srgbClr val="2B70D5"/>
            </a:solidFill>
            <a:ln w="34925">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76" name="Rectangle 17"/>
            <p:cNvSpPr>
              <a:spLocks noChangeArrowheads="1"/>
            </p:cNvSpPr>
            <p:nvPr/>
          </p:nvSpPr>
          <p:spPr bwMode="auto">
            <a:xfrm>
              <a:off x="10935605" y="34560163"/>
              <a:ext cx="436111" cy="71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nl-NL" altLang="en-US" sz="1400" b="1" i="1" dirty="0">
                  <a:solidFill>
                    <a:srgbClr val="000000"/>
                  </a:solidFill>
                  <a:latin typeface="Times New Roman" panose="02020603050405020304" pitchFamily="18" charset="0"/>
                  <a:cs typeface="Times New Roman" panose="02020603050405020304" pitchFamily="18" charset="0"/>
                </a:rPr>
                <a:t>F</a:t>
              </a:r>
            </a:p>
          </p:txBody>
        </p:sp>
        <p:grpSp>
          <p:nvGrpSpPr>
            <p:cNvPr id="177" name="Group 176"/>
            <p:cNvGrpSpPr/>
            <p:nvPr/>
          </p:nvGrpSpPr>
          <p:grpSpPr>
            <a:xfrm>
              <a:off x="8795218" y="34687392"/>
              <a:ext cx="1607316" cy="599775"/>
              <a:chOff x="5867400" y="4457700"/>
              <a:chExt cx="942975" cy="419100"/>
            </a:xfrm>
            <a:solidFill>
              <a:srgbClr val="2B70D5"/>
            </a:solidFill>
          </p:grpSpPr>
          <p:sp>
            <p:nvSpPr>
              <p:cNvPr id="178" name="Line 25"/>
              <p:cNvSpPr>
                <a:spLocks noChangeShapeType="1"/>
              </p:cNvSpPr>
              <p:nvPr/>
            </p:nvSpPr>
            <p:spPr bwMode="auto">
              <a:xfrm>
                <a:off x="5867400" y="4665663"/>
                <a:ext cx="536575" cy="1588"/>
              </a:xfrm>
              <a:prstGeom prst="line">
                <a:avLst/>
              </a:prstGeom>
              <a:grpFill/>
              <a:ln w="82550">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79" name="Freeform 26"/>
              <p:cNvSpPr>
                <a:spLocks/>
              </p:cNvSpPr>
              <p:nvPr/>
            </p:nvSpPr>
            <p:spPr bwMode="auto">
              <a:xfrm>
                <a:off x="6394450" y="4457700"/>
                <a:ext cx="415925" cy="419100"/>
              </a:xfrm>
              <a:custGeom>
                <a:avLst/>
                <a:gdLst>
                  <a:gd name="T0" fmla="*/ 0 w 262"/>
                  <a:gd name="T1" fmla="*/ 264 h 264"/>
                  <a:gd name="T2" fmla="*/ 262 w 262"/>
                  <a:gd name="T3" fmla="*/ 131 h 264"/>
                  <a:gd name="T4" fmla="*/ 0 w 262"/>
                  <a:gd name="T5" fmla="*/ 0 h 264"/>
                  <a:gd name="T6" fmla="*/ 0 w 262"/>
                  <a:gd name="T7" fmla="*/ 264 h 264"/>
                </a:gdLst>
                <a:ahLst/>
                <a:cxnLst>
                  <a:cxn ang="0">
                    <a:pos x="T0" y="T1"/>
                  </a:cxn>
                  <a:cxn ang="0">
                    <a:pos x="T2" y="T3"/>
                  </a:cxn>
                  <a:cxn ang="0">
                    <a:pos x="T4" y="T5"/>
                  </a:cxn>
                  <a:cxn ang="0">
                    <a:pos x="T6" y="T7"/>
                  </a:cxn>
                </a:cxnLst>
                <a:rect l="0" t="0" r="r" b="b"/>
                <a:pathLst>
                  <a:path w="262" h="264">
                    <a:moveTo>
                      <a:pt x="0" y="264"/>
                    </a:moveTo>
                    <a:lnTo>
                      <a:pt x="262" y="131"/>
                    </a:lnTo>
                    <a:lnTo>
                      <a:pt x="0" y="0"/>
                    </a:lnTo>
                    <a:lnTo>
                      <a:pt x="0" y="264"/>
                    </a:lnTo>
                    <a:close/>
                  </a:path>
                </a:pathLst>
              </a:custGeom>
              <a:solidFill>
                <a:schemeClr val="tx1"/>
              </a:solidFill>
              <a:ln w="9525">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grpSp>
        <p:grpSp>
          <p:nvGrpSpPr>
            <p:cNvPr id="180" name="Group 179"/>
            <p:cNvGrpSpPr/>
            <p:nvPr/>
          </p:nvGrpSpPr>
          <p:grpSpPr>
            <a:xfrm>
              <a:off x="7561319" y="33106167"/>
              <a:ext cx="714363" cy="1090499"/>
              <a:chOff x="5143500" y="3352800"/>
              <a:chExt cx="419100" cy="761999"/>
            </a:xfrm>
            <a:solidFill>
              <a:schemeClr val="tx1"/>
            </a:solidFill>
          </p:grpSpPr>
          <p:sp>
            <p:nvSpPr>
              <p:cNvPr id="181" name="Line 25"/>
              <p:cNvSpPr>
                <a:spLocks noChangeShapeType="1"/>
              </p:cNvSpPr>
              <p:nvPr/>
            </p:nvSpPr>
            <p:spPr bwMode="auto">
              <a:xfrm>
                <a:off x="5357186" y="3352800"/>
                <a:ext cx="0" cy="381000"/>
              </a:xfrm>
              <a:prstGeom prst="line">
                <a:avLst/>
              </a:prstGeom>
              <a:grpFill/>
              <a:ln w="82550">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82" name="Freeform 26"/>
              <p:cNvSpPr>
                <a:spLocks/>
              </p:cNvSpPr>
              <p:nvPr/>
            </p:nvSpPr>
            <p:spPr bwMode="auto">
              <a:xfrm rot="5400000">
                <a:off x="5145087" y="3697287"/>
                <a:ext cx="415925" cy="419100"/>
              </a:xfrm>
              <a:custGeom>
                <a:avLst/>
                <a:gdLst>
                  <a:gd name="T0" fmla="*/ 0 w 262"/>
                  <a:gd name="T1" fmla="*/ 264 h 264"/>
                  <a:gd name="T2" fmla="*/ 262 w 262"/>
                  <a:gd name="T3" fmla="*/ 131 h 264"/>
                  <a:gd name="T4" fmla="*/ 0 w 262"/>
                  <a:gd name="T5" fmla="*/ 0 h 264"/>
                  <a:gd name="T6" fmla="*/ 0 w 262"/>
                  <a:gd name="T7" fmla="*/ 264 h 264"/>
                </a:gdLst>
                <a:ahLst/>
                <a:cxnLst>
                  <a:cxn ang="0">
                    <a:pos x="T0" y="T1"/>
                  </a:cxn>
                  <a:cxn ang="0">
                    <a:pos x="T2" y="T3"/>
                  </a:cxn>
                  <a:cxn ang="0">
                    <a:pos x="T4" y="T5"/>
                  </a:cxn>
                  <a:cxn ang="0">
                    <a:pos x="T6" y="T7"/>
                  </a:cxn>
                </a:cxnLst>
                <a:rect l="0" t="0" r="r" b="b"/>
                <a:pathLst>
                  <a:path w="262" h="264">
                    <a:moveTo>
                      <a:pt x="0" y="264"/>
                    </a:moveTo>
                    <a:lnTo>
                      <a:pt x="262" y="131"/>
                    </a:lnTo>
                    <a:lnTo>
                      <a:pt x="0" y="0"/>
                    </a:lnTo>
                    <a:lnTo>
                      <a:pt x="0" y="264"/>
                    </a:lnTo>
                    <a:close/>
                  </a:path>
                </a:pathLst>
              </a:custGeom>
              <a:grpFill/>
              <a:ln w="9525">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grpSp>
        <p:grpSp>
          <p:nvGrpSpPr>
            <p:cNvPr id="183" name="Group 182"/>
            <p:cNvGrpSpPr/>
            <p:nvPr/>
          </p:nvGrpSpPr>
          <p:grpSpPr>
            <a:xfrm>
              <a:off x="10678537" y="33056184"/>
              <a:ext cx="714363" cy="1140483"/>
              <a:chOff x="6972300" y="3317874"/>
              <a:chExt cx="419100" cy="796926"/>
            </a:xfrm>
            <a:solidFill>
              <a:schemeClr val="tx1"/>
            </a:solidFill>
          </p:grpSpPr>
          <p:sp>
            <p:nvSpPr>
              <p:cNvPr id="184" name="Line 25"/>
              <p:cNvSpPr>
                <a:spLocks noChangeShapeType="1"/>
              </p:cNvSpPr>
              <p:nvPr/>
            </p:nvSpPr>
            <p:spPr bwMode="auto">
              <a:xfrm>
                <a:off x="7166722" y="3733800"/>
                <a:ext cx="0" cy="381000"/>
              </a:xfrm>
              <a:prstGeom prst="line">
                <a:avLst/>
              </a:prstGeom>
              <a:grpFill/>
              <a:ln w="82550">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85" name="Freeform 26"/>
              <p:cNvSpPr>
                <a:spLocks/>
              </p:cNvSpPr>
              <p:nvPr/>
            </p:nvSpPr>
            <p:spPr bwMode="auto">
              <a:xfrm rot="16200000">
                <a:off x="6973887" y="3316287"/>
                <a:ext cx="415925" cy="419100"/>
              </a:xfrm>
              <a:custGeom>
                <a:avLst/>
                <a:gdLst>
                  <a:gd name="T0" fmla="*/ 0 w 262"/>
                  <a:gd name="T1" fmla="*/ 264 h 264"/>
                  <a:gd name="T2" fmla="*/ 262 w 262"/>
                  <a:gd name="T3" fmla="*/ 131 h 264"/>
                  <a:gd name="T4" fmla="*/ 0 w 262"/>
                  <a:gd name="T5" fmla="*/ 0 h 264"/>
                  <a:gd name="T6" fmla="*/ 0 w 262"/>
                  <a:gd name="T7" fmla="*/ 264 h 264"/>
                </a:gdLst>
                <a:ahLst/>
                <a:cxnLst>
                  <a:cxn ang="0">
                    <a:pos x="T0" y="T1"/>
                  </a:cxn>
                  <a:cxn ang="0">
                    <a:pos x="T2" y="T3"/>
                  </a:cxn>
                  <a:cxn ang="0">
                    <a:pos x="T4" y="T5"/>
                  </a:cxn>
                  <a:cxn ang="0">
                    <a:pos x="T6" y="T7"/>
                  </a:cxn>
                </a:cxnLst>
                <a:rect l="0" t="0" r="r" b="b"/>
                <a:pathLst>
                  <a:path w="262" h="264">
                    <a:moveTo>
                      <a:pt x="0" y="264"/>
                    </a:moveTo>
                    <a:lnTo>
                      <a:pt x="262" y="131"/>
                    </a:lnTo>
                    <a:lnTo>
                      <a:pt x="0" y="0"/>
                    </a:lnTo>
                    <a:lnTo>
                      <a:pt x="0" y="264"/>
                    </a:lnTo>
                    <a:close/>
                  </a:path>
                </a:pathLst>
              </a:custGeom>
              <a:solidFill>
                <a:schemeClr val="tx1"/>
              </a:solidFill>
              <a:ln w="9525">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grpSp>
        <p:grpSp>
          <p:nvGrpSpPr>
            <p:cNvPr id="186" name="Group 185"/>
            <p:cNvGrpSpPr/>
            <p:nvPr/>
          </p:nvGrpSpPr>
          <p:grpSpPr>
            <a:xfrm>
              <a:off x="8333227" y="32828159"/>
              <a:ext cx="2191217" cy="1190217"/>
              <a:chOff x="5596361" y="3158539"/>
              <a:chExt cx="1285536" cy="831678"/>
            </a:xfrm>
            <a:solidFill>
              <a:schemeClr val="tx1"/>
            </a:solidFill>
          </p:grpSpPr>
          <p:sp>
            <p:nvSpPr>
              <p:cNvPr id="187" name="Line 25"/>
              <p:cNvSpPr>
                <a:spLocks noChangeShapeType="1"/>
              </p:cNvSpPr>
              <p:nvPr/>
            </p:nvSpPr>
            <p:spPr bwMode="auto">
              <a:xfrm rot="14770148">
                <a:off x="5982626" y="3254500"/>
                <a:ext cx="349452" cy="1121982"/>
              </a:xfrm>
              <a:prstGeom prst="line">
                <a:avLst/>
              </a:prstGeom>
              <a:grpFill/>
              <a:ln w="82550">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88" name="Freeform 29"/>
              <p:cNvSpPr>
                <a:spLocks/>
              </p:cNvSpPr>
              <p:nvPr/>
            </p:nvSpPr>
            <p:spPr bwMode="auto">
              <a:xfrm rot="19506106">
                <a:off x="6465972" y="3158539"/>
                <a:ext cx="415925" cy="419100"/>
              </a:xfrm>
              <a:custGeom>
                <a:avLst/>
                <a:gdLst>
                  <a:gd name="T0" fmla="*/ 0 w 262"/>
                  <a:gd name="T1" fmla="*/ 264 h 264"/>
                  <a:gd name="T2" fmla="*/ 262 w 262"/>
                  <a:gd name="T3" fmla="*/ 131 h 264"/>
                  <a:gd name="T4" fmla="*/ 0 w 262"/>
                  <a:gd name="T5" fmla="*/ 0 h 264"/>
                  <a:gd name="T6" fmla="*/ 0 w 262"/>
                  <a:gd name="T7" fmla="*/ 264 h 264"/>
                </a:gdLst>
                <a:ahLst/>
                <a:cxnLst>
                  <a:cxn ang="0">
                    <a:pos x="T0" y="T1"/>
                  </a:cxn>
                  <a:cxn ang="0">
                    <a:pos x="T2" y="T3"/>
                  </a:cxn>
                  <a:cxn ang="0">
                    <a:pos x="T4" y="T5"/>
                  </a:cxn>
                  <a:cxn ang="0">
                    <a:pos x="T6" y="T7"/>
                  </a:cxn>
                </a:cxnLst>
                <a:rect l="0" t="0" r="r" b="b"/>
                <a:pathLst>
                  <a:path w="262" h="264">
                    <a:moveTo>
                      <a:pt x="0" y="264"/>
                    </a:moveTo>
                    <a:lnTo>
                      <a:pt x="262" y="131"/>
                    </a:lnTo>
                    <a:lnTo>
                      <a:pt x="0" y="0"/>
                    </a:lnTo>
                    <a:lnTo>
                      <a:pt x="0" y="264"/>
                    </a:lnTo>
                    <a:close/>
                  </a:path>
                </a:pathLst>
              </a:custGeom>
              <a:grpFill/>
              <a:ln w="9525">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grpSp>
        <p:grpSp>
          <p:nvGrpSpPr>
            <p:cNvPr id="189" name="Group 188"/>
            <p:cNvGrpSpPr/>
            <p:nvPr/>
          </p:nvGrpSpPr>
          <p:grpSpPr>
            <a:xfrm>
              <a:off x="8783284" y="32677235"/>
              <a:ext cx="1778337" cy="1944086"/>
              <a:chOff x="5860399" y="3053079"/>
              <a:chExt cx="1043309" cy="1358453"/>
            </a:xfrm>
            <a:solidFill>
              <a:srgbClr val="2B70D5"/>
            </a:solidFill>
          </p:grpSpPr>
          <p:sp>
            <p:nvSpPr>
              <p:cNvPr id="190" name="Line 25"/>
              <p:cNvSpPr>
                <a:spLocks noChangeShapeType="1"/>
              </p:cNvSpPr>
              <p:nvPr/>
            </p:nvSpPr>
            <p:spPr bwMode="auto">
              <a:xfrm rot="14770148" flipH="1">
                <a:off x="5495799" y="3417679"/>
                <a:ext cx="1239992" cy="510791"/>
              </a:xfrm>
              <a:prstGeom prst="line">
                <a:avLst/>
              </a:prstGeom>
              <a:grpFill/>
              <a:ln w="82550">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sp>
            <p:nvSpPr>
              <p:cNvPr id="191" name="Freeform 29"/>
              <p:cNvSpPr>
                <a:spLocks/>
              </p:cNvSpPr>
              <p:nvPr/>
            </p:nvSpPr>
            <p:spPr bwMode="auto">
              <a:xfrm rot="2605474">
                <a:off x="6487783" y="3992432"/>
                <a:ext cx="415925" cy="419100"/>
              </a:xfrm>
              <a:custGeom>
                <a:avLst/>
                <a:gdLst>
                  <a:gd name="T0" fmla="*/ 0 w 262"/>
                  <a:gd name="T1" fmla="*/ 264 h 264"/>
                  <a:gd name="T2" fmla="*/ 262 w 262"/>
                  <a:gd name="T3" fmla="*/ 131 h 264"/>
                  <a:gd name="T4" fmla="*/ 0 w 262"/>
                  <a:gd name="T5" fmla="*/ 0 h 264"/>
                  <a:gd name="T6" fmla="*/ 0 w 262"/>
                  <a:gd name="T7" fmla="*/ 264 h 264"/>
                </a:gdLst>
                <a:ahLst/>
                <a:cxnLst>
                  <a:cxn ang="0">
                    <a:pos x="T0" y="T1"/>
                  </a:cxn>
                  <a:cxn ang="0">
                    <a:pos x="T2" y="T3"/>
                  </a:cxn>
                  <a:cxn ang="0">
                    <a:pos x="T4" y="T5"/>
                  </a:cxn>
                  <a:cxn ang="0">
                    <a:pos x="T6" y="T7"/>
                  </a:cxn>
                </a:cxnLst>
                <a:rect l="0" t="0" r="r" b="b"/>
                <a:pathLst>
                  <a:path w="262" h="264">
                    <a:moveTo>
                      <a:pt x="0" y="264"/>
                    </a:moveTo>
                    <a:lnTo>
                      <a:pt x="262" y="131"/>
                    </a:lnTo>
                    <a:lnTo>
                      <a:pt x="0" y="0"/>
                    </a:lnTo>
                    <a:lnTo>
                      <a:pt x="0" y="264"/>
                    </a:lnTo>
                    <a:close/>
                  </a:path>
                </a:pathLst>
              </a:custGeom>
              <a:solidFill>
                <a:schemeClr val="tx1"/>
              </a:solidFill>
              <a:ln w="9525">
                <a:solidFill>
                  <a:schemeClr val="tx1"/>
                </a:solidFill>
                <a:round/>
                <a:headEnd/>
                <a:tailEnd/>
              </a:ln>
            </p:spPr>
            <p:txBody>
              <a:bodyPr/>
              <a:lstStyle/>
              <a:p>
                <a:endParaRPr lang="en-US" sz="6000" b="1">
                  <a:latin typeface="Times New Roman" panose="02020603050405020304" pitchFamily="18" charset="0"/>
                  <a:cs typeface="Times New Roman" panose="02020603050405020304" pitchFamily="18" charset="0"/>
                </a:endParaRPr>
              </a:p>
            </p:txBody>
          </p:sp>
        </p:grpSp>
        <p:sp>
          <p:nvSpPr>
            <p:cNvPr id="47" name="Explosion 1 46"/>
            <p:cNvSpPr/>
            <p:nvPr/>
          </p:nvSpPr>
          <p:spPr>
            <a:xfrm>
              <a:off x="11356055" y="34058619"/>
              <a:ext cx="457200" cy="457200"/>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a:p>
          </p:txBody>
        </p:sp>
        <p:sp>
          <p:nvSpPr>
            <p:cNvPr id="5" name="Explosion 1 4"/>
            <p:cNvSpPr/>
            <p:nvPr/>
          </p:nvSpPr>
          <p:spPr>
            <a:xfrm>
              <a:off x="8198784" y="31887029"/>
              <a:ext cx="457200" cy="457200"/>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a:p>
          </p:txBody>
        </p:sp>
        <p:sp>
          <p:nvSpPr>
            <p:cNvPr id="46" name="Explosion 1 45"/>
            <p:cNvSpPr/>
            <p:nvPr/>
          </p:nvSpPr>
          <p:spPr>
            <a:xfrm>
              <a:off x="8198784" y="34116994"/>
              <a:ext cx="457200" cy="457200"/>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a:p>
          </p:txBody>
        </p:sp>
      </p:grpSp>
      <p:cxnSp>
        <p:nvCxnSpPr>
          <p:cNvPr id="37" name="Straight Arrow Connector 36"/>
          <p:cNvCxnSpPr/>
          <p:nvPr/>
        </p:nvCxnSpPr>
        <p:spPr>
          <a:xfrm flipV="1">
            <a:off x="5952453" y="1543309"/>
            <a:ext cx="1695802" cy="1077904"/>
          </a:xfrm>
          <a:prstGeom prst="straightConnector1">
            <a:avLst/>
          </a:prstGeom>
          <a:ln w="28575">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4361439" y="2897593"/>
            <a:ext cx="7741699" cy="3250854"/>
            <a:chOff x="6731331" y="17650348"/>
            <a:chExt cx="18651147" cy="8197080"/>
          </a:xfrm>
        </p:grpSpPr>
        <p:grpSp>
          <p:nvGrpSpPr>
            <p:cNvPr id="31" name="Group 30"/>
            <p:cNvGrpSpPr/>
            <p:nvPr/>
          </p:nvGrpSpPr>
          <p:grpSpPr>
            <a:xfrm>
              <a:off x="6912723" y="17650348"/>
              <a:ext cx="18469755" cy="8197080"/>
              <a:chOff x="1184608" y="15290898"/>
              <a:chExt cx="10846387" cy="8197080"/>
            </a:xfrm>
          </p:grpSpPr>
          <p:grpSp>
            <p:nvGrpSpPr>
              <p:cNvPr id="3" name="Group 2"/>
              <p:cNvGrpSpPr/>
              <p:nvPr/>
            </p:nvGrpSpPr>
            <p:grpSpPr>
              <a:xfrm>
                <a:off x="1184608" y="15290898"/>
                <a:ext cx="3535541" cy="8197080"/>
                <a:chOff x="2369151" y="18885107"/>
                <a:chExt cx="7071081" cy="9836495"/>
              </a:xfrm>
              <a:solidFill>
                <a:schemeClr val="bg1"/>
              </a:solidFill>
            </p:grpSpPr>
            <p:sp>
              <p:nvSpPr>
                <p:cNvPr id="135" name="Rectangle: Rounded Corners 4">
                  <a:extLst>
                    <a:ext uri="{FF2B5EF4-FFF2-40B4-BE49-F238E27FC236}">
                      <a16:creationId xmlns:a16="http://schemas.microsoft.com/office/drawing/2014/main" id="{48FAC219-B3C3-4961-A2A9-252302B4AFA2}"/>
                    </a:ext>
                  </a:extLst>
                </p:cNvPr>
                <p:cNvSpPr/>
                <p:nvPr/>
              </p:nvSpPr>
              <p:spPr>
                <a:xfrm>
                  <a:off x="2369151" y="18885107"/>
                  <a:ext cx="7071081" cy="3088718"/>
                </a:xfrm>
                <a:prstGeom prst="roundRect">
                  <a:avLst/>
                </a:prstGeom>
                <a:solidFill>
                  <a:schemeClr val="bg1">
                    <a:lumMod val="75000"/>
                  </a:schemeClr>
                </a:solidFill>
                <a:ln w="25400" cap="flat" cmpd="sng" algn="ctr">
                  <a:solidFill>
                    <a:schemeClr val="tx1"/>
                  </a:solidFill>
                  <a:prstDash val="solid"/>
                </a:ln>
                <a:effectLst/>
              </p:spPr>
              <p:txBody>
                <a:bodyPr rtlCol="0" anchor="ctr"/>
                <a:lstStyle/>
                <a:p>
                  <a:pPr algn="ctr" defTabSz="112094">
                    <a:defRPr/>
                  </a:pPr>
                  <a:r>
                    <a:rPr lang="en-US" altLang="zh-CN" b="1" kern="0" dirty="0">
                      <a:solidFill>
                        <a:srgbClr val="000000"/>
                      </a:solidFill>
                      <a:latin typeface="Times New Roman" panose="02020603050405020304" pitchFamily="18" charset="0"/>
                      <a:ea typeface="宋体"/>
                      <a:cs typeface="Times New Roman" panose="02020603050405020304" pitchFamily="18" charset="0"/>
                    </a:rPr>
                    <a:t>Effectiveness of</a:t>
                  </a:r>
                </a:p>
                <a:p>
                  <a:pPr algn="ctr" defTabSz="112094">
                    <a:defRPr/>
                  </a:pPr>
                  <a:r>
                    <a:rPr lang="en-US" altLang="zh-CN" b="1" kern="0" dirty="0">
                      <a:solidFill>
                        <a:srgbClr val="000000"/>
                      </a:solidFill>
                      <a:latin typeface="Times New Roman" panose="02020603050405020304" pitchFamily="18" charset="0"/>
                      <a:ea typeface="宋体"/>
                      <a:cs typeface="Times New Roman" panose="02020603050405020304" pitchFamily="18" charset="0"/>
                    </a:rPr>
                    <a:t>interventions </a:t>
                  </a:r>
                </a:p>
              </p:txBody>
            </p:sp>
            <p:sp>
              <p:nvSpPr>
                <p:cNvPr id="138" name="Rectangle: Rounded Corners 23">
                  <a:extLst>
                    <a:ext uri="{FF2B5EF4-FFF2-40B4-BE49-F238E27FC236}">
                      <a16:creationId xmlns:a16="http://schemas.microsoft.com/office/drawing/2014/main" id="{083E8DE8-87D3-4554-8797-3401A07E2BB5}"/>
                    </a:ext>
                  </a:extLst>
                </p:cNvPr>
                <p:cNvSpPr/>
                <p:nvPr/>
              </p:nvSpPr>
              <p:spPr>
                <a:xfrm>
                  <a:off x="3155749" y="26181280"/>
                  <a:ext cx="6281978" cy="2540322"/>
                </a:xfrm>
                <a:prstGeom prst="roundRect">
                  <a:avLst/>
                </a:prstGeom>
                <a:solidFill>
                  <a:schemeClr val="bg1">
                    <a:lumMod val="75000"/>
                  </a:schemeClr>
                </a:solidFill>
                <a:ln w="25400" cap="flat" cmpd="sng" algn="ctr">
                  <a:solidFill>
                    <a:schemeClr val="tx1"/>
                  </a:solidFill>
                  <a:prstDash val="solid"/>
                </a:ln>
                <a:effectLst/>
              </p:spPr>
              <p:txBody>
                <a:bodyPr rtlCol="0" anchor="ctr"/>
                <a:lstStyle/>
                <a:p>
                  <a:pPr algn="ctr" defTabSz="112094">
                    <a:defRPr/>
                  </a:pPr>
                  <a:r>
                    <a:rPr lang="en-US" altLang="zh-CN" b="1" kern="0" dirty="0">
                      <a:solidFill>
                        <a:srgbClr val="000000"/>
                      </a:solidFill>
                      <a:latin typeface="Times New Roman" panose="02020603050405020304" pitchFamily="18" charset="0"/>
                      <a:ea typeface="宋体"/>
                      <a:cs typeface="Times New Roman" panose="02020603050405020304" pitchFamily="18" charset="0"/>
                    </a:rPr>
                    <a:t>Candidate Interventions</a:t>
                  </a:r>
                  <a:endParaRPr lang="zh-CN" altLang="en-US" b="1" kern="0" dirty="0">
                    <a:solidFill>
                      <a:srgbClr val="000000"/>
                    </a:solidFill>
                    <a:latin typeface="Times New Roman" panose="02020603050405020304" pitchFamily="18" charset="0"/>
                    <a:ea typeface="宋体"/>
                    <a:cs typeface="Times New Roman" panose="02020603050405020304" pitchFamily="18" charset="0"/>
                  </a:endParaRPr>
                </a:p>
              </p:txBody>
            </p:sp>
          </p:grpSp>
          <p:sp>
            <p:nvSpPr>
              <p:cNvPr id="136" name="Rectangle: Rounded Corners 5">
                <a:extLst>
                  <a:ext uri="{FF2B5EF4-FFF2-40B4-BE49-F238E27FC236}">
                    <a16:creationId xmlns:a16="http://schemas.microsoft.com/office/drawing/2014/main" id="{481D141C-6C6B-4F20-B4D0-C9D3E922BEDB}"/>
                  </a:ext>
                </a:extLst>
              </p:cNvPr>
              <p:cNvSpPr/>
              <p:nvPr/>
            </p:nvSpPr>
            <p:spPr>
              <a:xfrm>
                <a:off x="9012887" y="15300024"/>
                <a:ext cx="3018108" cy="1865025"/>
              </a:xfrm>
              <a:prstGeom prst="roundRect">
                <a:avLst/>
              </a:prstGeom>
              <a:solidFill>
                <a:schemeClr val="bg1">
                  <a:lumMod val="75000"/>
                </a:schemeClr>
              </a:solidFill>
              <a:ln w="25400" cap="flat" cmpd="sng" algn="ctr">
                <a:solidFill>
                  <a:schemeClr val="tx1"/>
                </a:solidFill>
                <a:prstDash val="solid"/>
              </a:ln>
              <a:effectLst/>
            </p:spPr>
            <p:txBody>
              <a:bodyPr lIns="11209" tIns="5605" rIns="11209" bIns="5605" rtlCol="0" anchor="ctr"/>
              <a:lstStyle/>
              <a:p>
                <a:pPr algn="ctr" defTabSz="112094">
                  <a:defRPr/>
                </a:pPr>
                <a:r>
                  <a:rPr lang="en-US" altLang="zh-CN" b="1" kern="0" dirty="0">
                    <a:solidFill>
                      <a:srgbClr val="000000"/>
                    </a:solidFill>
                    <a:latin typeface="Times New Roman" panose="02020603050405020304" pitchFamily="18" charset="0"/>
                    <a:ea typeface="宋体"/>
                    <a:cs typeface="Times New Roman" panose="02020603050405020304" pitchFamily="18" charset="0"/>
                  </a:rPr>
                  <a:t>Management outcome </a:t>
                </a:r>
                <a:endParaRPr lang="zh-CN" altLang="en-US" b="1" kern="0" dirty="0">
                  <a:solidFill>
                    <a:srgbClr val="000000"/>
                  </a:solidFill>
                  <a:latin typeface="Times New Roman" panose="02020603050405020304" pitchFamily="18" charset="0"/>
                  <a:ea typeface="宋体"/>
                  <a:cs typeface="Times New Roman" panose="02020603050405020304" pitchFamily="18" charset="0"/>
                </a:endParaRPr>
              </a:p>
            </p:txBody>
          </p:sp>
        </p:grpSp>
        <p:sp>
          <p:nvSpPr>
            <p:cNvPr id="65" name="Right Arrow 64"/>
            <p:cNvSpPr/>
            <p:nvPr/>
          </p:nvSpPr>
          <p:spPr>
            <a:xfrm>
              <a:off x="13185100" y="17972932"/>
              <a:ext cx="6775132" cy="104645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66" name="TextBox 65"/>
            <p:cNvSpPr txBox="1"/>
            <p:nvPr/>
          </p:nvSpPr>
          <p:spPr>
            <a:xfrm>
              <a:off x="9855064" y="21474789"/>
              <a:ext cx="3611580" cy="1319308"/>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Operational uncertainty</a:t>
              </a:r>
              <a:endParaRPr lang="en-GB" sz="1400" b="1" dirty="0">
                <a:latin typeface="Times New Roman" panose="02020603050405020304" pitchFamily="18" charset="0"/>
                <a:cs typeface="Times New Roman" panose="02020603050405020304" pitchFamily="18" charset="0"/>
              </a:endParaRPr>
            </a:p>
          </p:txBody>
        </p:sp>
        <p:sp>
          <p:nvSpPr>
            <p:cNvPr id="217" name="Right Arrow 216"/>
            <p:cNvSpPr/>
            <p:nvPr/>
          </p:nvSpPr>
          <p:spPr>
            <a:xfrm rot="16200000">
              <a:off x="8643794" y="21545086"/>
              <a:ext cx="3070087" cy="90971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18" name="TextBox 217"/>
            <p:cNvSpPr txBox="1"/>
            <p:nvPr/>
          </p:nvSpPr>
          <p:spPr>
            <a:xfrm>
              <a:off x="14153413" y="18836343"/>
              <a:ext cx="4571812" cy="776065"/>
            </a:xfrm>
            <a:prstGeom prst="rect">
              <a:avLst/>
            </a:prstGeom>
            <a:noFill/>
          </p:spPr>
          <p:txBody>
            <a:bodyPr wrap="square" rtlCol="0">
              <a:spAutoFit/>
            </a:bodyPr>
            <a:lstStyle/>
            <a:p>
              <a:pPr algn="ctr"/>
              <a:r>
                <a:rPr lang="en-US" sz="1400" b="1" dirty="0" err="1">
                  <a:latin typeface="Times New Roman" panose="02020603050405020304" pitchFamily="18" charset="0"/>
                  <a:cs typeface="Times New Roman" panose="02020603050405020304" pitchFamily="18" charset="0"/>
                </a:rPr>
                <a:t>B</a:t>
              </a:r>
              <a:r>
                <a:rPr lang="en-US" altLang="zh-CN" sz="1400" b="1" dirty="0" err="1">
                  <a:latin typeface="Times New Roman" panose="02020603050405020304" pitchFamily="18" charset="0"/>
                  <a:cs typeface="Times New Roman" panose="02020603050405020304" pitchFamily="18" charset="0"/>
                </a:rPr>
                <a:t>i</a:t>
              </a:r>
              <a:r>
                <a:rPr lang="en-US" sz="1400" b="1" dirty="0" err="1">
                  <a:latin typeface="Times New Roman" panose="02020603050405020304" pitchFamily="18" charset="0"/>
                  <a:cs typeface="Times New Roman" panose="02020603050405020304" pitchFamily="18" charset="0"/>
                </a:rPr>
                <a:t>logical</a:t>
              </a:r>
              <a:r>
                <a:rPr lang="en-US" sz="1400" b="1" dirty="0">
                  <a:latin typeface="Times New Roman" panose="02020603050405020304" pitchFamily="18" charset="0"/>
                  <a:cs typeface="Times New Roman" panose="02020603050405020304" pitchFamily="18" charset="0"/>
                </a:rPr>
                <a:t> uncertainty</a:t>
              </a:r>
              <a:endParaRPr lang="en-GB"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19" name="Straight Arrow Connector 218"/>
            <p:cNvCxnSpPr/>
            <p:nvPr/>
          </p:nvCxnSpPr>
          <p:spPr>
            <a:xfrm>
              <a:off x="6731331" y="21979589"/>
              <a:ext cx="2507588" cy="0"/>
            </a:xfrm>
            <a:prstGeom prst="straightConnector1">
              <a:avLst/>
            </a:prstGeom>
            <a:ln w="28575">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165159" y="21231607"/>
              <a:ext cx="1639926" cy="776065"/>
            </a:xfrm>
            <a:prstGeom prst="rect">
              <a:avLst/>
            </a:prstGeom>
            <a:noFill/>
          </p:spPr>
          <p:txBody>
            <a:bodyPr wrap="none" rtlCol="0">
              <a:spAutoFit/>
            </a:bodyPr>
            <a:lstStyle/>
            <a:p>
              <a:r>
                <a:rPr lang="en-US" sz="1400" b="1" dirty="0"/>
                <a:t>affects</a:t>
              </a:r>
              <a:endParaRPr lang="en-GB" sz="1400" b="1" dirty="0"/>
            </a:p>
          </p:txBody>
        </p:sp>
      </p:grpSp>
      <p:sp>
        <p:nvSpPr>
          <p:cNvPr id="11" name="TextBox 10">
            <a:extLst>
              <a:ext uri="{FF2B5EF4-FFF2-40B4-BE49-F238E27FC236}">
                <a16:creationId xmlns:a16="http://schemas.microsoft.com/office/drawing/2014/main" id="{30ED47D9-A9F9-45C2-89D9-B55A087AF812}"/>
              </a:ext>
            </a:extLst>
          </p:cNvPr>
          <p:cNvSpPr txBox="1"/>
          <p:nvPr/>
        </p:nvSpPr>
        <p:spPr>
          <a:xfrm rot="19650529">
            <a:off x="5563503" y="1515438"/>
            <a:ext cx="2171516" cy="523220"/>
          </a:xfrm>
          <a:prstGeom prst="rect">
            <a:avLst/>
          </a:prstGeom>
          <a:noFill/>
        </p:spPr>
        <p:txBody>
          <a:bodyPr wrap="square" rtlCol="0">
            <a:spAutoFit/>
          </a:bodyPr>
          <a:lstStyle/>
          <a:p>
            <a:pPr algn="ctr"/>
            <a:r>
              <a:rPr lang="en-US" sz="1400" b="1" dirty="0"/>
              <a:t>Changes in model parameters</a:t>
            </a:r>
          </a:p>
        </p:txBody>
      </p:sp>
      <p:cxnSp>
        <p:nvCxnSpPr>
          <p:cNvPr id="226" name="Straight Arrow Connector 225"/>
          <p:cNvCxnSpPr>
            <a:cxnSpLocks/>
          </p:cNvCxnSpPr>
          <p:nvPr/>
        </p:nvCxnSpPr>
        <p:spPr>
          <a:xfrm>
            <a:off x="8732956" y="2529591"/>
            <a:ext cx="0" cy="568034"/>
          </a:xfrm>
          <a:prstGeom prst="straightConnector1">
            <a:avLst/>
          </a:prstGeom>
          <a:ln w="28575">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040853" y="1990500"/>
            <a:ext cx="2761318"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37 compartment models  </a:t>
            </a:r>
            <a:endParaRPr lang="en-GB" sz="1400" b="1" dirty="0">
              <a:latin typeface="Times New Roman" panose="02020603050405020304" pitchFamily="18" charset="0"/>
              <a:cs typeface="Times New Roman" panose="02020603050405020304" pitchFamily="18" charset="0"/>
            </a:endParaRPr>
          </a:p>
        </p:txBody>
      </p:sp>
      <p:sp>
        <p:nvSpPr>
          <p:cNvPr id="299" name="TextBox 298"/>
          <p:cNvSpPr txBox="1"/>
          <p:nvPr/>
        </p:nvSpPr>
        <p:spPr>
          <a:xfrm>
            <a:off x="8732500" y="2622221"/>
            <a:ext cx="608565" cy="307777"/>
          </a:xfrm>
          <a:prstGeom prst="rect">
            <a:avLst/>
          </a:prstGeom>
          <a:noFill/>
        </p:spPr>
        <p:txBody>
          <a:bodyPr wrap="none" rtlCol="0">
            <a:spAutoFit/>
          </a:bodyPr>
          <a:lstStyle/>
          <a:p>
            <a:r>
              <a:rPr lang="en-US" sz="1400" b="1" dirty="0"/>
              <a:t>affect</a:t>
            </a:r>
            <a:endParaRPr lang="en-GB" sz="1400" b="1" dirty="0"/>
          </a:p>
        </p:txBody>
      </p:sp>
    </p:spTree>
    <p:extLst>
      <p:ext uri="{BB962C8B-B14F-4D97-AF65-F5344CB8AC3E}">
        <p14:creationId xmlns:p14="http://schemas.microsoft.com/office/powerpoint/2010/main" val="126940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A38E13A-7657-16DC-66CF-4008959EC0D4}"/>
              </a:ext>
            </a:extLst>
          </p:cNvPr>
          <p:cNvPicPr>
            <a:picLocks noChangeAspect="1"/>
          </p:cNvPicPr>
          <p:nvPr/>
        </p:nvPicPr>
        <p:blipFill>
          <a:blip r:embed="rId2"/>
          <a:stretch>
            <a:fillRect/>
          </a:stretch>
        </p:blipFill>
        <p:spPr>
          <a:xfrm>
            <a:off x="2154803" y="470761"/>
            <a:ext cx="6443788" cy="5150812"/>
          </a:xfrm>
          <a:prstGeom prst="rect">
            <a:avLst/>
          </a:prstGeom>
        </p:spPr>
      </p:pic>
      <p:sp>
        <p:nvSpPr>
          <p:cNvPr id="8" name="文本框 7">
            <a:extLst>
              <a:ext uri="{FF2B5EF4-FFF2-40B4-BE49-F238E27FC236}">
                <a16:creationId xmlns:a16="http://schemas.microsoft.com/office/drawing/2014/main" id="{8A8B2B0B-D3A2-5A1E-DC1F-9BACD05276C6}"/>
              </a:ext>
            </a:extLst>
          </p:cNvPr>
          <p:cNvSpPr txBox="1"/>
          <p:nvPr/>
        </p:nvSpPr>
        <p:spPr>
          <a:xfrm>
            <a:off x="575144" y="5812470"/>
            <a:ext cx="11415422" cy="646331"/>
          </a:xfrm>
          <a:prstGeom prst="rect">
            <a:avLst/>
          </a:prstGeom>
          <a:noFill/>
        </p:spPr>
        <p:txBody>
          <a:bodyPr wrap="square">
            <a:spAutoFit/>
          </a:bodyPr>
          <a:lstStyle/>
          <a:p>
            <a:pPr algn="ctr"/>
            <a:r>
              <a:rPr lang="en-US" altLang="zh-CN" i="0" dirty="0">
                <a:solidFill>
                  <a:srgbClr val="333333"/>
                </a:solidFill>
                <a:effectLst/>
                <a:latin typeface="Cambria" panose="02040503050406030204" pitchFamily="18" charset="0"/>
              </a:rPr>
              <a:t>Population growth rate under different effectiveness levels of biocontrol agents in empirical studies. The biocontrol agents are </a:t>
            </a:r>
            <a:r>
              <a:rPr lang="en-US" altLang="zh-CN" i="1" dirty="0" err="1">
                <a:solidFill>
                  <a:srgbClr val="333333"/>
                </a:solidFill>
                <a:effectLst/>
                <a:latin typeface="Cambria" panose="02040503050406030204" pitchFamily="18" charset="0"/>
              </a:rPr>
              <a:t>Trichosirocalus</a:t>
            </a:r>
            <a:r>
              <a:rPr lang="en-US" altLang="zh-CN" i="1" dirty="0">
                <a:solidFill>
                  <a:srgbClr val="333333"/>
                </a:solidFill>
                <a:effectLst/>
                <a:latin typeface="Cambria" panose="02040503050406030204" pitchFamily="18" charset="0"/>
              </a:rPr>
              <a:t> </a:t>
            </a:r>
            <a:r>
              <a:rPr lang="en-US" altLang="zh-CN" i="1" dirty="0" err="1">
                <a:solidFill>
                  <a:srgbClr val="333333"/>
                </a:solidFill>
                <a:effectLst/>
                <a:latin typeface="Cambria" panose="02040503050406030204" pitchFamily="18" charset="0"/>
              </a:rPr>
              <a:t>horridus</a:t>
            </a:r>
            <a:r>
              <a:rPr lang="en-US" altLang="zh-CN" i="0" dirty="0">
                <a:solidFill>
                  <a:srgbClr val="333333"/>
                </a:solidFill>
                <a:effectLst/>
                <a:latin typeface="Cambria" panose="02040503050406030204" pitchFamily="18" charset="0"/>
              </a:rPr>
              <a:t> (</a:t>
            </a:r>
            <a:r>
              <a:rPr lang="en-US" altLang="zh-CN" i="1" dirty="0">
                <a:solidFill>
                  <a:srgbClr val="333333"/>
                </a:solidFill>
                <a:effectLst/>
                <a:latin typeface="Cambria" panose="02040503050406030204" pitchFamily="18" charset="0"/>
              </a:rPr>
              <a:t>T</a:t>
            </a:r>
            <a:r>
              <a:rPr lang="en-US" altLang="zh-CN" i="0" dirty="0">
                <a:solidFill>
                  <a:srgbClr val="333333"/>
                </a:solidFill>
                <a:effectLst/>
                <a:latin typeface="Cambria" panose="02040503050406030204" pitchFamily="18" charset="0"/>
              </a:rPr>
              <a:t>.), </a:t>
            </a:r>
            <a:r>
              <a:rPr lang="en-US" altLang="zh-CN" i="1" dirty="0" err="1">
                <a:solidFill>
                  <a:srgbClr val="333333"/>
                </a:solidFill>
                <a:effectLst/>
                <a:latin typeface="Cambria" panose="02040503050406030204" pitchFamily="18" charset="0"/>
              </a:rPr>
              <a:t>Rhinocyllus</a:t>
            </a:r>
            <a:r>
              <a:rPr lang="en-US" altLang="zh-CN" i="1" dirty="0">
                <a:solidFill>
                  <a:srgbClr val="333333"/>
                </a:solidFill>
                <a:effectLst/>
                <a:latin typeface="Cambria" panose="02040503050406030204" pitchFamily="18" charset="0"/>
              </a:rPr>
              <a:t> </a:t>
            </a:r>
            <a:r>
              <a:rPr lang="en-US" altLang="zh-CN" i="1" dirty="0" err="1">
                <a:solidFill>
                  <a:srgbClr val="333333"/>
                </a:solidFill>
                <a:effectLst/>
                <a:latin typeface="Cambria" panose="02040503050406030204" pitchFamily="18" charset="0"/>
              </a:rPr>
              <a:t>conicus</a:t>
            </a:r>
            <a:r>
              <a:rPr lang="en-US" altLang="zh-CN" i="0" dirty="0">
                <a:solidFill>
                  <a:srgbClr val="333333"/>
                </a:solidFill>
                <a:effectLst/>
                <a:latin typeface="Cambria" panose="02040503050406030204" pitchFamily="18" charset="0"/>
              </a:rPr>
              <a:t> (</a:t>
            </a:r>
            <a:r>
              <a:rPr lang="en-US" altLang="zh-CN" i="1" dirty="0">
                <a:solidFill>
                  <a:srgbClr val="333333"/>
                </a:solidFill>
                <a:effectLst/>
                <a:latin typeface="Cambria" panose="02040503050406030204" pitchFamily="18" charset="0"/>
              </a:rPr>
              <a:t>R</a:t>
            </a:r>
            <a:r>
              <a:rPr lang="en-US" altLang="zh-CN" i="0" dirty="0">
                <a:solidFill>
                  <a:srgbClr val="333333"/>
                </a:solidFill>
                <a:effectLst/>
                <a:latin typeface="Cambria" panose="02040503050406030204" pitchFamily="18" charset="0"/>
              </a:rPr>
              <a:t>.) and </a:t>
            </a:r>
            <a:r>
              <a:rPr lang="en-US" altLang="zh-CN" i="1" dirty="0" err="1">
                <a:solidFill>
                  <a:srgbClr val="333333"/>
                </a:solidFill>
                <a:effectLst/>
                <a:latin typeface="Cambria" panose="02040503050406030204" pitchFamily="18" charset="0"/>
              </a:rPr>
              <a:t>Urophora</a:t>
            </a:r>
            <a:r>
              <a:rPr lang="en-US" altLang="zh-CN" i="1" dirty="0">
                <a:solidFill>
                  <a:srgbClr val="333333"/>
                </a:solidFill>
                <a:effectLst/>
                <a:latin typeface="Cambria" panose="02040503050406030204" pitchFamily="18" charset="0"/>
              </a:rPr>
              <a:t> </a:t>
            </a:r>
            <a:r>
              <a:rPr lang="en-US" altLang="zh-CN" i="1" dirty="0" err="1">
                <a:solidFill>
                  <a:srgbClr val="333333"/>
                </a:solidFill>
                <a:effectLst/>
                <a:latin typeface="Cambria" panose="02040503050406030204" pitchFamily="18" charset="0"/>
              </a:rPr>
              <a:t>solstitialis</a:t>
            </a:r>
            <a:r>
              <a:rPr lang="en-US" altLang="zh-CN" i="0" dirty="0">
                <a:solidFill>
                  <a:srgbClr val="333333"/>
                </a:solidFill>
                <a:effectLst/>
                <a:latin typeface="Cambria" panose="02040503050406030204" pitchFamily="18" charset="0"/>
              </a:rPr>
              <a:t> (</a:t>
            </a:r>
            <a:r>
              <a:rPr lang="en-US" altLang="zh-CN" i="1" dirty="0">
                <a:solidFill>
                  <a:srgbClr val="333333"/>
                </a:solidFill>
                <a:effectLst/>
                <a:latin typeface="Cambria" panose="02040503050406030204" pitchFamily="18" charset="0"/>
              </a:rPr>
              <a:t>U</a:t>
            </a:r>
            <a:r>
              <a:rPr lang="en-US" altLang="zh-CN" i="0" dirty="0">
                <a:solidFill>
                  <a:srgbClr val="333333"/>
                </a:solidFill>
                <a:effectLst/>
                <a:latin typeface="Cambria" panose="02040503050406030204" pitchFamily="18" charset="0"/>
              </a:rPr>
              <a:t>.). </a:t>
            </a:r>
            <a:endParaRPr lang="zh-CN" altLang="en-US" dirty="0"/>
          </a:p>
        </p:txBody>
      </p:sp>
    </p:spTree>
    <p:extLst>
      <p:ext uri="{BB962C8B-B14F-4D97-AF65-F5344CB8AC3E}">
        <p14:creationId xmlns:p14="http://schemas.microsoft.com/office/powerpoint/2010/main" val="158077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C363D5-ABA3-84AC-5892-885D0D02EFD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289743" y="1073426"/>
            <a:ext cx="6504400" cy="5112689"/>
          </a:xfrm>
          <a:prstGeom prst="rect">
            <a:avLst/>
          </a:prstGeom>
        </p:spPr>
      </p:pic>
    </p:spTree>
    <p:extLst>
      <p:ext uri="{BB962C8B-B14F-4D97-AF65-F5344CB8AC3E}">
        <p14:creationId xmlns:p14="http://schemas.microsoft.com/office/powerpoint/2010/main" val="269199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2AA8856-028E-21FC-A0A0-F81F21CACBE5}"/>
              </a:ext>
            </a:extLst>
          </p:cNvPr>
          <p:cNvPicPr>
            <a:picLocks noChangeAspect="1"/>
          </p:cNvPicPr>
          <p:nvPr/>
        </p:nvPicPr>
        <p:blipFill>
          <a:blip r:embed="rId2"/>
          <a:stretch>
            <a:fillRect/>
          </a:stretch>
        </p:blipFill>
        <p:spPr>
          <a:xfrm>
            <a:off x="2178657" y="314076"/>
            <a:ext cx="8306463" cy="6229847"/>
          </a:xfrm>
          <a:prstGeom prst="rect">
            <a:avLst/>
          </a:prstGeom>
        </p:spPr>
      </p:pic>
    </p:spTree>
    <p:extLst>
      <p:ext uri="{BB962C8B-B14F-4D97-AF65-F5344CB8AC3E}">
        <p14:creationId xmlns:p14="http://schemas.microsoft.com/office/powerpoint/2010/main" val="3086950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7089FCE4-3F8A-A928-8CAD-4B7D88640251}"/>
              </a:ext>
            </a:extLst>
          </p:cNvPr>
          <p:cNvSpPr txBox="1"/>
          <p:nvPr/>
        </p:nvSpPr>
        <p:spPr>
          <a:xfrm>
            <a:off x="3141202" y="3504626"/>
            <a:ext cx="697985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Seasonal warming on Tibetan Plateau </a:t>
            </a:r>
            <a:r>
              <a:rPr lang="en-US" altLang="zh-CN" sz="2400" b="1">
                <a:latin typeface="Times New Roman" panose="02020603050405020304" pitchFamily="18" charset="0"/>
                <a:cs typeface="Times New Roman" panose="02020603050405020304" pitchFamily="18" charset="0"/>
              </a:rPr>
              <a:t>(3200m </a:t>
            </a:r>
            <a:r>
              <a:rPr lang="en-US" altLang="zh-CN" sz="2400" b="1" dirty="0" err="1">
                <a:latin typeface="Times New Roman" panose="02020603050405020304" pitchFamily="18" charset="0"/>
                <a:cs typeface="Times New Roman" panose="02020603050405020304" pitchFamily="18" charset="0"/>
              </a:rPr>
              <a:t>a.b.s</a:t>
            </a:r>
            <a:r>
              <a:rPr lang="en-US" altLang="zh-CN"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grpSp>
        <p:nvGrpSpPr>
          <p:cNvPr id="41" name="组合 40">
            <a:extLst>
              <a:ext uri="{FF2B5EF4-FFF2-40B4-BE49-F238E27FC236}">
                <a16:creationId xmlns:a16="http://schemas.microsoft.com/office/drawing/2014/main" id="{17FC484B-A4DD-9CF3-949C-2E21E560C68D}"/>
              </a:ext>
            </a:extLst>
          </p:cNvPr>
          <p:cNvGrpSpPr/>
          <p:nvPr/>
        </p:nvGrpSpPr>
        <p:grpSpPr>
          <a:xfrm>
            <a:off x="242608" y="17357"/>
            <a:ext cx="11563618" cy="6741563"/>
            <a:chOff x="242608" y="17357"/>
            <a:chExt cx="11563618" cy="6741563"/>
          </a:xfrm>
        </p:grpSpPr>
        <p:grpSp>
          <p:nvGrpSpPr>
            <p:cNvPr id="16" name="组合 15">
              <a:extLst>
                <a:ext uri="{FF2B5EF4-FFF2-40B4-BE49-F238E27FC236}">
                  <a16:creationId xmlns:a16="http://schemas.microsoft.com/office/drawing/2014/main" id="{81F60414-795C-8BA1-7824-7BCFACDBAB88}"/>
                </a:ext>
              </a:extLst>
            </p:cNvPr>
            <p:cNvGrpSpPr/>
            <p:nvPr/>
          </p:nvGrpSpPr>
          <p:grpSpPr>
            <a:xfrm>
              <a:off x="7897164" y="3874583"/>
              <a:ext cx="3909062" cy="2884336"/>
              <a:chOff x="5796268" y="877197"/>
              <a:chExt cx="2989444" cy="2123862"/>
            </a:xfrm>
          </p:grpSpPr>
          <p:pic>
            <p:nvPicPr>
              <p:cNvPr id="23" name="图片 22">
                <a:extLst>
                  <a:ext uri="{FF2B5EF4-FFF2-40B4-BE49-F238E27FC236}">
                    <a16:creationId xmlns:a16="http://schemas.microsoft.com/office/drawing/2014/main" id="{3218D3E8-0272-4B15-BD73-4FD4913F1AE5}"/>
                  </a:ext>
                </a:extLst>
              </p:cNvPr>
              <p:cNvPicPr>
                <a:picLocks noChangeAspect="1"/>
              </p:cNvPicPr>
              <p:nvPr/>
            </p:nvPicPr>
            <p:blipFill>
              <a:blip r:embed="rId2"/>
              <a:stretch>
                <a:fillRect/>
              </a:stretch>
            </p:blipFill>
            <p:spPr>
              <a:xfrm>
                <a:off x="5962298" y="915837"/>
                <a:ext cx="2697023" cy="2085222"/>
              </a:xfrm>
              <a:prstGeom prst="rect">
                <a:avLst/>
              </a:prstGeom>
            </p:spPr>
          </p:pic>
          <p:sp>
            <p:nvSpPr>
              <p:cNvPr id="24" name="矩形 23">
                <a:extLst>
                  <a:ext uri="{FF2B5EF4-FFF2-40B4-BE49-F238E27FC236}">
                    <a16:creationId xmlns:a16="http://schemas.microsoft.com/office/drawing/2014/main" id="{CA858EA5-4057-4E26-8D7D-D1FF7DAC69EB}"/>
                  </a:ext>
                </a:extLst>
              </p:cNvPr>
              <p:cNvSpPr/>
              <p:nvPr/>
            </p:nvSpPr>
            <p:spPr>
              <a:xfrm>
                <a:off x="5796268" y="877197"/>
                <a:ext cx="2989444" cy="408157"/>
              </a:xfrm>
              <a:prstGeom prst="rect">
                <a:avLst/>
              </a:prstGeom>
            </p:spPr>
            <p:txBody>
              <a:bodyPr wrap="square">
                <a:spAutoFit/>
              </a:bodyPr>
              <a:lstStyle/>
              <a:p>
                <a:pPr algn="ctr">
                  <a:lnSpc>
                    <a:spcPct val="150000"/>
                  </a:lnSpc>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Year warming</a:t>
                </a:r>
                <a:endPar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9B74C9DB-22AE-6F5D-22C6-7A29734DBEBC}"/>
                </a:ext>
              </a:extLst>
            </p:cNvPr>
            <p:cNvGrpSpPr/>
            <p:nvPr/>
          </p:nvGrpSpPr>
          <p:grpSpPr>
            <a:xfrm>
              <a:off x="3852889" y="4025658"/>
              <a:ext cx="4576258" cy="2733261"/>
              <a:chOff x="5157880" y="2844196"/>
              <a:chExt cx="2383244" cy="1849713"/>
            </a:xfrm>
          </p:grpSpPr>
          <p:pic>
            <p:nvPicPr>
              <p:cNvPr id="19" name="图片 18">
                <a:extLst>
                  <a:ext uri="{FF2B5EF4-FFF2-40B4-BE49-F238E27FC236}">
                    <a16:creationId xmlns:a16="http://schemas.microsoft.com/office/drawing/2014/main" id="{4E48BB48-A396-4E97-987B-5C56D56413C6}"/>
                  </a:ext>
                </a:extLst>
              </p:cNvPr>
              <p:cNvPicPr>
                <a:picLocks noChangeAspect="1"/>
              </p:cNvPicPr>
              <p:nvPr/>
            </p:nvPicPr>
            <p:blipFill>
              <a:blip r:embed="rId3"/>
              <a:stretch>
                <a:fillRect/>
              </a:stretch>
            </p:blipFill>
            <p:spPr>
              <a:xfrm>
                <a:off x="5157880" y="2844196"/>
                <a:ext cx="2035778" cy="1849713"/>
              </a:xfrm>
              <a:prstGeom prst="rect">
                <a:avLst/>
              </a:prstGeom>
            </p:spPr>
          </p:pic>
          <p:sp>
            <p:nvSpPr>
              <p:cNvPr id="20" name="矩形 19">
                <a:extLst>
                  <a:ext uri="{FF2B5EF4-FFF2-40B4-BE49-F238E27FC236}">
                    <a16:creationId xmlns:a16="http://schemas.microsoft.com/office/drawing/2014/main" id="{E0ED4420-E60D-4860-9FDF-E013C276EB72}"/>
                  </a:ext>
                </a:extLst>
              </p:cNvPr>
              <p:cNvSpPr/>
              <p:nvPr/>
            </p:nvSpPr>
            <p:spPr>
              <a:xfrm>
                <a:off x="5610284" y="2889894"/>
                <a:ext cx="1930840" cy="312428"/>
              </a:xfrm>
              <a:prstGeom prst="rect">
                <a:avLst/>
              </a:prstGeom>
            </p:spPr>
            <p:txBody>
              <a:bodyPr wrap="square">
                <a:spAutoFit/>
              </a:bodyPr>
              <a:lstStyle/>
              <a:p>
                <a:r>
                  <a:rPr lang="en-US" altLang="zh-CN" sz="24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Winter warming</a:t>
                </a:r>
                <a:endParaRPr lang="zh-CN" altLang="en-US" sz="24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E261915F-51A4-9624-565B-E0F78FECB8E2}"/>
                </a:ext>
              </a:extLst>
            </p:cNvPr>
            <p:cNvGrpSpPr/>
            <p:nvPr/>
          </p:nvGrpSpPr>
          <p:grpSpPr>
            <a:xfrm>
              <a:off x="242608" y="4025659"/>
              <a:ext cx="3475067" cy="2733261"/>
              <a:chOff x="3808328" y="4183269"/>
              <a:chExt cx="2207905" cy="1843540"/>
            </a:xfrm>
          </p:grpSpPr>
          <p:pic>
            <p:nvPicPr>
              <p:cNvPr id="67" name="图片 66">
                <a:extLst>
                  <a:ext uri="{FF2B5EF4-FFF2-40B4-BE49-F238E27FC236}">
                    <a16:creationId xmlns:a16="http://schemas.microsoft.com/office/drawing/2014/main" id="{503EC1B7-CDDD-4F27-81E3-D609AACFD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8328" y="4183269"/>
                <a:ext cx="2120876" cy="1843540"/>
              </a:xfrm>
              <a:prstGeom prst="rect">
                <a:avLst/>
              </a:prstGeom>
            </p:spPr>
          </p:pic>
          <p:sp>
            <p:nvSpPr>
              <p:cNvPr id="68" name="矩形 67">
                <a:extLst>
                  <a:ext uri="{FF2B5EF4-FFF2-40B4-BE49-F238E27FC236}">
                    <a16:creationId xmlns:a16="http://schemas.microsoft.com/office/drawing/2014/main" id="{0AA9DB75-47FE-4125-A90F-472D20215F1D}"/>
                  </a:ext>
                </a:extLst>
              </p:cNvPr>
              <p:cNvSpPr/>
              <p:nvPr/>
            </p:nvSpPr>
            <p:spPr>
              <a:xfrm>
                <a:off x="4085393" y="4187005"/>
                <a:ext cx="1930840" cy="311386"/>
              </a:xfrm>
              <a:prstGeom prst="rect">
                <a:avLst/>
              </a:prstGeom>
            </p:spPr>
            <p:txBody>
              <a:bodyPr wrap="square">
                <a:spAutoFit/>
              </a:bodyPr>
              <a:lstStyle/>
              <a:p>
                <a:r>
                  <a:rPr lang="en-US" altLang="zh-CN" sz="24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Summer warming</a:t>
                </a:r>
                <a:endParaRPr lang="zh-CN" altLang="en-US" sz="24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0" name="文本框 29">
              <a:extLst>
                <a:ext uri="{FF2B5EF4-FFF2-40B4-BE49-F238E27FC236}">
                  <a16:creationId xmlns:a16="http://schemas.microsoft.com/office/drawing/2014/main" id="{5589983B-7D55-9481-5F4F-748AC5937242}"/>
                </a:ext>
              </a:extLst>
            </p:cNvPr>
            <p:cNvSpPr txBox="1"/>
            <p:nvPr/>
          </p:nvSpPr>
          <p:spPr>
            <a:xfrm>
              <a:off x="3064082" y="17357"/>
              <a:ext cx="697985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Seasonal warming on Tibetan Plateau (4750m </a:t>
              </a:r>
              <a:r>
                <a:rPr lang="en-US" altLang="zh-CN" sz="2400" b="1" dirty="0" err="1">
                  <a:latin typeface="Times New Roman" panose="02020603050405020304" pitchFamily="18" charset="0"/>
                  <a:cs typeface="Times New Roman" panose="02020603050405020304" pitchFamily="18" charset="0"/>
                </a:rPr>
                <a:t>a.b.s</a:t>
              </a:r>
              <a:r>
                <a:rPr lang="en-US" altLang="zh-CN"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grpSp>
      <p:grpSp>
        <p:nvGrpSpPr>
          <p:cNvPr id="40" name="组合 39">
            <a:extLst>
              <a:ext uri="{FF2B5EF4-FFF2-40B4-BE49-F238E27FC236}">
                <a16:creationId xmlns:a16="http://schemas.microsoft.com/office/drawing/2014/main" id="{BB2E1B17-51F6-E037-8204-ED4B34EBDDB4}"/>
              </a:ext>
            </a:extLst>
          </p:cNvPr>
          <p:cNvGrpSpPr/>
          <p:nvPr/>
        </p:nvGrpSpPr>
        <p:grpSpPr>
          <a:xfrm>
            <a:off x="242608" y="500244"/>
            <a:ext cx="11408116" cy="2661082"/>
            <a:chOff x="276514" y="347598"/>
            <a:chExt cx="11408116" cy="2661082"/>
          </a:xfrm>
        </p:grpSpPr>
        <p:grpSp>
          <p:nvGrpSpPr>
            <p:cNvPr id="21" name="组合 20">
              <a:extLst>
                <a:ext uri="{FF2B5EF4-FFF2-40B4-BE49-F238E27FC236}">
                  <a16:creationId xmlns:a16="http://schemas.microsoft.com/office/drawing/2014/main" id="{29E4F3E0-7548-A023-C202-47E9BE3D350E}"/>
                </a:ext>
              </a:extLst>
            </p:cNvPr>
            <p:cNvGrpSpPr/>
            <p:nvPr/>
          </p:nvGrpSpPr>
          <p:grpSpPr>
            <a:xfrm>
              <a:off x="7355551" y="347598"/>
              <a:ext cx="4329079" cy="2594845"/>
              <a:chOff x="4113160" y="201147"/>
              <a:chExt cx="4329079" cy="2594845"/>
            </a:xfrm>
          </p:grpSpPr>
          <p:pic>
            <p:nvPicPr>
              <p:cNvPr id="22" name="图片 21">
                <a:extLst>
                  <a:ext uri="{FF2B5EF4-FFF2-40B4-BE49-F238E27FC236}">
                    <a16:creationId xmlns:a16="http://schemas.microsoft.com/office/drawing/2014/main" id="{CB48D47E-4A87-1C11-2154-0FB445300C6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4776370" y="201147"/>
                <a:ext cx="3665869" cy="2594845"/>
              </a:xfrm>
              <a:prstGeom prst="rect">
                <a:avLst/>
              </a:prstGeom>
            </p:spPr>
          </p:pic>
          <p:sp>
            <p:nvSpPr>
              <p:cNvPr id="25" name="矩形 24">
                <a:extLst>
                  <a:ext uri="{FF2B5EF4-FFF2-40B4-BE49-F238E27FC236}">
                    <a16:creationId xmlns:a16="http://schemas.microsoft.com/office/drawing/2014/main" id="{D893A049-8708-9847-4806-56AFA550F2B3}"/>
                  </a:ext>
                </a:extLst>
              </p:cNvPr>
              <p:cNvSpPr/>
              <p:nvPr/>
            </p:nvSpPr>
            <p:spPr>
              <a:xfrm>
                <a:off x="4113160" y="367132"/>
                <a:ext cx="4004478" cy="579967"/>
              </a:xfrm>
              <a:prstGeom prst="rect">
                <a:avLst/>
              </a:prstGeom>
            </p:spPr>
            <p:txBody>
              <a:bodyPr wrap="square">
                <a:spAutoFit/>
              </a:bodyPr>
              <a:lstStyle/>
              <a:p>
                <a:pPr algn="ctr">
                  <a:lnSpc>
                    <a:spcPct val="150000"/>
                  </a:lnSpc>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Year warming</a:t>
                </a:r>
                <a:endPar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6" name="组合 25">
              <a:extLst>
                <a:ext uri="{FF2B5EF4-FFF2-40B4-BE49-F238E27FC236}">
                  <a16:creationId xmlns:a16="http://schemas.microsoft.com/office/drawing/2014/main" id="{DA257B84-E60F-9C7D-D7AC-9D8AE0E876D7}"/>
                </a:ext>
              </a:extLst>
            </p:cNvPr>
            <p:cNvGrpSpPr/>
            <p:nvPr/>
          </p:nvGrpSpPr>
          <p:grpSpPr>
            <a:xfrm>
              <a:off x="276514" y="421209"/>
              <a:ext cx="3665869" cy="2521234"/>
              <a:chOff x="2671598" y="3283014"/>
              <a:chExt cx="3665869" cy="2521234"/>
            </a:xfrm>
          </p:grpSpPr>
          <p:pic>
            <p:nvPicPr>
              <p:cNvPr id="27" name="图片 26">
                <a:extLst>
                  <a:ext uri="{FF2B5EF4-FFF2-40B4-BE49-F238E27FC236}">
                    <a16:creationId xmlns:a16="http://schemas.microsoft.com/office/drawing/2014/main" id="{89D924B5-95F6-F12C-A7D4-7C4D6EB966A8}"/>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671598" y="3283014"/>
                <a:ext cx="3665869" cy="2521234"/>
              </a:xfrm>
              <a:prstGeom prst="rect">
                <a:avLst/>
              </a:prstGeom>
            </p:spPr>
          </p:pic>
          <p:sp>
            <p:nvSpPr>
              <p:cNvPr id="29" name="矩形 28">
                <a:extLst>
                  <a:ext uri="{FF2B5EF4-FFF2-40B4-BE49-F238E27FC236}">
                    <a16:creationId xmlns:a16="http://schemas.microsoft.com/office/drawing/2014/main" id="{57148DFF-C112-7972-905F-48BB6031D86A}"/>
                  </a:ext>
                </a:extLst>
              </p:cNvPr>
              <p:cNvSpPr/>
              <p:nvPr/>
            </p:nvSpPr>
            <p:spPr>
              <a:xfrm>
                <a:off x="3186881" y="3434539"/>
                <a:ext cx="3038989" cy="461666"/>
              </a:xfrm>
              <a:prstGeom prst="rect">
                <a:avLst/>
              </a:prstGeom>
            </p:spPr>
            <p:txBody>
              <a:bodyPr wrap="square">
                <a:spAutoFit/>
              </a:bodyPr>
              <a:lstStyle/>
              <a:p>
                <a:r>
                  <a:rPr lang="en-US" altLang="zh-CN" sz="24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Summer warming</a:t>
                </a:r>
                <a:endParaRPr lang="zh-CN" altLang="en-US" sz="24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3" name="组合 32">
              <a:extLst>
                <a:ext uri="{FF2B5EF4-FFF2-40B4-BE49-F238E27FC236}">
                  <a16:creationId xmlns:a16="http://schemas.microsoft.com/office/drawing/2014/main" id="{D7F4A3F6-5B93-A56D-7C20-77B57C7766F1}"/>
                </a:ext>
              </a:extLst>
            </p:cNvPr>
            <p:cNvGrpSpPr/>
            <p:nvPr/>
          </p:nvGrpSpPr>
          <p:grpSpPr>
            <a:xfrm>
              <a:off x="4173240" y="385527"/>
              <a:ext cx="4073600" cy="2623153"/>
              <a:chOff x="6908891" y="3232054"/>
              <a:chExt cx="4073600" cy="2623153"/>
            </a:xfrm>
          </p:grpSpPr>
          <p:pic>
            <p:nvPicPr>
              <p:cNvPr id="34" name="图片 33">
                <a:extLst>
                  <a:ext uri="{FF2B5EF4-FFF2-40B4-BE49-F238E27FC236}">
                    <a16:creationId xmlns:a16="http://schemas.microsoft.com/office/drawing/2014/main" id="{47CC0C05-A3A5-7F10-7783-3389E85F03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8891" y="3232054"/>
                <a:ext cx="3394445" cy="2623153"/>
              </a:xfrm>
              <a:prstGeom prst="rect">
                <a:avLst/>
              </a:prstGeom>
            </p:spPr>
          </p:pic>
          <p:sp>
            <p:nvSpPr>
              <p:cNvPr id="35" name="矩形 34">
                <a:extLst>
                  <a:ext uri="{FF2B5EF4-FFF2-40B4-BE49-F238E27FC236}">
                    <a16:creationId xmlns:a16="http://schemas.microsoft.com/office/drawing/2014/main" id="{AFD722F1-FF29-18A5-C841-63D37B21A084}"/>
                  </a:ext>
                </a:extLst>
              </p:cNvPr>
              <p:cNvSpPr/>
              <p:nvPr/>
            </p:nvSpPr>
            <p:spPr>
              <a:xfrm>
                <a:off x="7274930" y="3434540"/>
                <a:ext cx="3707561" cy="461665"/>
              </a:xfrm>
              <a:prstGeom prst="rect">
                <a:avLst/>
              </a:prstGeom>
            </p:spPr>
            <p:txBody>
              <a:bodyPr wrap="square">
                <a:spAutoFit/>
              </a:bodyPr>
              <a:lstStyle/>
              <a:p>
                <a:r>
                  <a:rPr lang="en-US" altLang="zh-CN" sz="24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Winter warming</a:t>
                </a:r>
                <a:endParaRPr lang="zh-CN" altLang="en-US" sz="24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extLst>
      <p:ext uri="{BB962C8B-B14F-4D97-AF65-F5344CB8AC3E}">
        <p14:creationId xmlns:p14="http://schemas.microsoft.com/office/powerpoint/2010/main" val="2823408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08A97D44-DA55-716D-753B-0B35EB7B2626}"/>
              </a:ext>
            </a:extLst>
          </p:cNvPr>
          <p:cNvPicPr>
            <a:picLocks noChangeAspect="1"/>
          </p:cNvPicPr>
          <p:nvPr/>
        </p:nvPicPr>
        <p:blipFill>
          <a:blip r:embed="rId3"/>
          <a:stretch>
            <a:fillRect/>
          </a:stretch>
        </p:blipFill>
        <p:spPr>
          <a:xfrm>
            <a:off x="2484064" y="2200489"/>
            <a:ext cx="7223872" cy="3058833"/>
          </a:xfrm>
          <a:prstGeom prst="rect">
            <a:avLst/>
          </a:prstGeom>
        </p:spPr>
      </p:pic>
      <p:pic>
        <p:nvPicPr>
          <p:cNvPr id="2" name="Picture 29" descr="IMG_1364">
            <a:extLst>
              <a:ext uri="{FF2B5EF4-FFF2-40B4-BE49-F238E27FC236}">
                <a16:creationId xmlns:a16="http://schemas.microsoft.com/office/drawing/2014/main" id="{77066310-C96F-A332-C08F-FE96DB900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45358"/>
          <a:stretch>
            <a:fillRect/>
          </a:stretch>
        </p:blipFill>
        <p:spPr bwMode="auto">
          <a:xfrm>
            <a:off x="3415981" y="1746153"/>
            <a:ext cx="1262217" cy="765076"/>
          </a:xfrm>
          <a:prstGeom prst="rect">
            <a:avLst/>
          </a:prstGeom>
          <a:noFill/>
          <a:ln w="28575">
            <a:solidFill>
              <a:srgbClr val="33CC33"/>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72">
            <a:extLst>
              <a:ext uri="{FF2B5EF4-FFF2-40B4-BE49-F238E27FC236}">
                <a16:creationId xmlns:a16="http://schemas.microsoft.com/office/drawing/2014/main" id="{14AFE6E5-DB06-0CAB-AB4F-F5FE790084D1}"/>
              </a:ext>
            </a:extLst>
          </p:cNvPr>
          <p:cNvSpPr>
            <a:spLocks noChangeArrowheads="1"/>
          </p:cNvSpPr>
          <p:nvPr/>
        </p:nvSpPr>
        <p:spPr bwMode="auto">
          <a:xfrm>
            <a:off x="6276565" y="1831789"/>
            <a:ext cx="704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Times New Roman" pitchFamily="18" charset="0"/>
              </a:defRPr>
            </a:lvl1pPr>
            <a:lvl2pPr marL="742950" indent="-285750" eaLnBrk="0" hangingPunct="0">
              <a:defRPr sz="3200">
                <a:solidFill>
                  <a:schemeClr val="tx1"/>
                </a:solidFill>
                <a:latin typeface="Times New Roman" pitchFamily="18" charset="0"/>
              </a:defRPr>
            </a:lvl2pPr>
            <a:lvl3pPr marL="1143000" indent="-228600" eaLnBrk="0" hangingPunct="0">
              <a:defRPr sz="3200">
                <a:solidFill>
                  <a:schemeClr val="tx1"/>
                </a:solidFill>
                <a:latin typeface="Times New Roman" pitchFamily="18" charset="0"/>
              </a:defRPr>
            </a:lvl3pPr>
            <a:lvl4pPr marL="1600200" indent="-228600" eaLnBrk="0" hangingPunct="0">
              <a:defRPr sz="3200">
                <a:solidFill>
                  <a:schemeClr val="tx1"/>
                </a:solidFill>
                <a:latin typeface="Times New Roman" pitchFamily="18" charset="0"/>
              </a:defRPr>
            </a:lvl4pPr>
            <a:lvl5pPr marL="2057400" indent="-228600" eaLnBrk="0" hangingPunct="0">
              <a:defRPr sz="3200">
                <a:solidFill>
                  <a:schemeClr val="tx1"/>
                </a:solidFill>
                <a:latin typeface="Times New Roman" pitchFamily="18" charset="0"/>
              </a:defRPr>
            </a:lvl5pPr>
            <a:lvl6pPr marL="2514600" indent="-228600" eaLnBrk="0" fontAlgn="base" hangingPunct="0">
              <a:spcBef>
                <a:spcPct val="20000"/>
              </a:spcBef>
              <a:spcAft>
                <a:spcPct val="0"/>
              </a:spcAft>
              <a:buChar char="•"/>
              <a:defRPr sz="3200">
                <a:solidFill>
                  <a:schemeClr val="tx1"/>
                </a:solidFill>
                <a:latin typeface="Times New Roman" pitchFamily="18" charset="0"/>
              </a:defRPr>
            </a:lvl6pPr>
            <a:lvl7pPr marL="2971800" indent="-228600" eaLnBrk="0" fontAlgn="base" hangingPunct="0">
              <a:spcBef>
                <a:spcPct val="20000"/>
              </a:spcBef>
              <a:spcAft>
                <a:spcPct val="0"/>
              </a:spcAft>
              <a:buChar char="•"/>
              <a:defRPr sz="3200">
                <a:solidFill>
                  <a:schemeClr val="tx1"/>
                </a:solidFill>
                <a:latin typeface="Times New Roman" pitchFamily="18" charset="0"/>
              </a:defRPr>
            </a:lvl7pPr>
            <a:lvl8pPr marL="3429000" indent="-228600" eaLnBrk="0" fontAlgn="base" hangingPunct="0">
              <a:spcBef>
                <a:spcPct val="20000"/>
              </a:spcBef>
              <a:spcAft>
                <a:spcPct val="0"/>
              </a:spcAft>
              <a:buChar char="•"/>
              <a:defRPr sz="3200">
                <a:solidFill>
                  <a:schemeClr val="tx1"/>
                </a:solidFill>
                <a:latin typeface="Times New Roman" pitchFamily="18" charset="0"/>
              </a:defRPr>
            </a:lvl8pPr>
            <a:lvl9pPr marL="3886200" indent="-228600" eaLnBrk="0" fontAlgn="base" hangingPunct="0">
              <a:spcBef>
                <a:spcPct val="20000"/>
              </a:spcBef>
              <a:spcAft>
                <a:spcPct val="0"/>
              </a:spcAft>
              <a:buChar char="•"/>
              <a:defRPr sz="3200">
                <a:solidFill>
                  <a:schemeClr val="tx1"/>
                </a:solidFill>
                <a:latin typeface="Times New Roman" pitchFamily="18" charset="0"/>
              </a:defRPr>
            </a:lvl9pPr>
          </a:lstStyle>
          <a:p>
            <a:pPr eaLnBrk="1" hangingPunct="1">
              <a:spcBef>
                <a:spcPct val="50000"/>
              </a:spcBef>
            </a:pPr>
            <a:r>
              <a:rPr lang="en-US" altLang="en-US" sz="2000" dirty="0">
                <a:solidFill>
                  <a:prstClr val="white"/>
                </a:solidFill>
              </a:rPr>
              <a:t>fixed</a:t>
            </a:r>
            <a:endParaRPr lang="nl-NL" altLang="en-US" sz="2000" dirty="0">
              <a:solidFill>
                <a:prstClr val="white"/>
              </a:solidFill>
            </a:endParaRPr>
          </a:p>
        </p:txBody>
      </p:sp>
      <p:pic>
        <p:nvPicPr>
          <p:cNvPr id="5" name="Picture 38" descr="semi-fixed  habitat">
            <a:extLst>
              <a:ext uri="{FF2B5EF4-FFF2-40B4-BE49-F238E27FC236}">
                <a16:creationId xmlns:a16="http://schemas.microsoft.com/office/drawing/2014/main" id="{68B5DE88-0845-AE1A-8EF3-52DECF5B4A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1266" y="1698607"/>
            <a:ext cx="1276427" cy="806387"/>
          </a:xfrm>
          <a:prstGeom prst="rect">
            <a:avLst/>
          </a:prstGeom>
          <a:noFill/>
          <a:ln w="190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6" name="Picture 39" descr="fixed">
            <a:extLst>
              <a:ext uri="{FF2B5EF4-FFF2-40B4-BE49-F238E27FC236}">
                <a16:creationId xmlns:a16="http://schemas.microsoft.com/office/drawing/2014/main" id="{8F976ACC-A1DD-D880-1AE7-4D4EC8972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1648" y="1669325"/>
            <a:ext cx="1381851" cy="829841"/>
          </a:xfrm>
          <a:prstGeom prst="rect">
            <a:avLst/>
          </a:prstGeom>
          <a:solidFill>
            <a:srgbClr val="3333CC"/>
          </a:solidFill>
          <a:ln w="28575">
            <a:solidFill>
              <a:srgbClr val="FF9933"/>
            </a:solidFill>
            <a:prstDash val="sysDot"/>
            <a:miter lim="800000"/>
            <a:headEnd/>
            <a:tailEnd/>
          </a:ln>
        </p:spPr>
      </p:pic>
      <p:sp>
        <p:nvSpPr>
          <p:cNvPr id="7" name="TextBox 40">
            <a:extLst>
              <a:ext uri="{FF2B5EF4-FFF2-40B4-BE49-F238E27FC236}">
                <a16:creationId xmlns:a16="http://schemas.microsoft.com/office/drawing/2014/main" id="{670EDADD-D0FA-4C78-6BAD-B2ECDC2B282B}"/>
              </a:ext>
            </a:extLst>
          </p:cNvPr>
          <p:cNvSpPr txBox="1"/>
          <p:nvPr/>
        </p:nvSpPr>
        <p:spPr>
          <a:xfrm>
            <a:off x="3353461" y="1938376"/>
            <a:ext cx="1421864" cy="338554"/>
          </a:xfrm>
          <a:prstGeom prst="rect">
            <a:avLst/>
          </a:prstGeom>
          <a:noFill/>
        </p:spPr>
        <p:txBody>
          <a:bodyPr wrap="none" rtlCol="0">
            <a:spAutoFit/>
          </a:bodyPr>
          <a:lstStyle/>
          <a:p>
            <a:r>
              <a:rPr lang="en-US" sz="1600" b="1" dirty="0">
                <a:solidFill>
                  <a:srgbClr val="FFFFFF"/>
                </a:solidFill>
                <a:latin typeface="Arial Black" panose="020B0A04020102020204" pitchFamily="34" charset="0"/>
              </a:rPr>
              <a:t>Semi-Fixed</a:t>
            </a:r>
          </a:p>
        </p:txBody>
      </p:sp>
      <p:sp>
        <p:nvSpPr>
          <p:cNvPr id="8" name="TextBox 41">
            <a:extLst>
              <a:ext uri="{FF2B5EF4-FFF2-40B4-BE49-F238E27FC236}">
                <a16:creationId xmlns:a16="http://schemas.microsoft.com/office/drawing/2014/main" id="{0034277A-C3E4-22FF-53EE-6DC0C58937BE}"/>
              </a:ext>
            </a:extLst>
          </p:cNvPr>
          <p:cNvSpPr txBox="1"/>
          <p:nvPr/>
        </p:nvSpPr>
        <p:spPr>
          <a:xfrm>
            <a:off x="5200875" y="1916202"/>
            <a:ext cx="795089" cy="338554"/>
          </a:xfrm>
          <a:prstGeom prst="rect">
            <a:avLst/>
          </a:prstGeom>
          <a:noFill/>
        </p:spPr>
        <p:txBody>
          <a:bodyPr wrap="none" rtlCol="0">
            <a:spAutoFit/>
          </a:bodyPr>
          <a:lstStyle/>
          <a:p>
            <a:r>
              <a:rPr lang="en-US" sz="1600" b="1" dirty="0">
                <a:solidFill>
                  <a:srgbClr val="FFFFFF"/>
                </a:solidFill>
                <a:latin typeface="Arial Black" panose="020B0A04020102020204" pitchFamily="34" charset="0"/>
              </a:rPr>
              <a:t>Fixed</a:t>
            </a:r>
          </a:p>
        </p:txBody>
      </p:sp>
      <p:sp>
        <p:nvSpPr>
          <p:cNvPr id="9" name="TextBox 42">
            <a:extLst>
              <a:ext uri="{FF2B5EF4-FFF2-40B4-BE49-F238E27FC236}">
                <a16:creationId xmlns:a16="http://schemas.microsoft.com/office/drawing/2014/main" id="{49B18EEF-BB61-AA93-8254-08721FA3668B}"/>
              </a:ext>
            </a:extLst>
          </p:cNvPr>
          <p:cNvSpPr txBox="1"/>
          <p:nvPr/>
        </p:nvSpPr>
        <p:spPr>
          <a:xfrm>
            <a:off x="6839613" y="1963810"/>
            <a:ext cx="1475147" cy="338554"/>
          </a:xfrm>
          <a:prstGeom prst="rect">
            <a:avLst/>
          </a:prstGeom>
          <a:noFill/>
        </p:spPr>
        <p:txBody>
          <a:bodyPr wrap="none" rtlCol="0">
            <a:spAutoFit/>
          </a:bodyPr>
          <a:lstStyle/>
          <a:p>
            <a:r>
              <a:rPr lang="en-US" sz="1600" b="1" dirty="0">
                <a:solidFill>
                  <a:srgbClr val="FFFFFF"/>
                </a:solidFill>
                <a:latin typeface="Arial Black" panose="020B0A04020102020204" pitchFamily="34" charset="0"/>
              </a:rPr>
              <a:t>Fixed-Crust</a:t>
            </a:r>
          </a:p>
        </p:txBody>
      </p:sp>
      <p:sp>
        <p:nvSpPr>
          <p:cNvPr id="17" name="文本框 16">
            <a:extLst>
              <a:ext uri="{FF2B5EF4-FFF2-40B4-BE49-F238E27FC236}">
                <a16:creationId xmlns:a16="http://schemas.microsoft.com/office/drawing/2014/main" id="{66BC9965-6689-3273-4EB7-4EC0644DF08E}"/>
              </a:ext>
            </a:extLst>
          </p:cNvPr>
          <p:cNvSpPr txBox="1"/>
          <p:nvPr/>
        </p:nvSpPr>
        <p:spPr>
          <a:xfrm>
            <a:off x="1706883" y="5438038"/>
            <a:ext cx="9599874" cy="646331"/>
          </a:xfrm>
          <a:prstGeom prst="rect">
            <a:avLst/>
          </a:prstGeom>
          <a:noFill/>
        </p:spPr>
        <p:txBody>
          <a:bodyPr wrap="square">
            <a:spAutoFit/>
          </a:bodyPr>
          <a:lstStyle/>
          <a:p>
            <a:pPr>
              <a:defRPr/>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Main findings: Both individual and population performance declines as the dune stabilizes</a:t>
            </a:r>
          </a:p>
          <a:p>
            <a:pPr>
              <a:defRPr/>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Slight disturbance helps to keep the populations growing. </a:t>
            </a:r>
          </a:p>
        </p:txBody>
      </p:sp>
    </p:spTree>
    <p:extLst>
      <p:ext uri="{BB962C8B-B14F-4D97-AF65-F5344CB8AC3E}">
        <p14:creationId xmlns:p14="http://schemas.microsoft.com/office/powerpoint/2010/main" val="542508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07E08843-E0FA-0A30-C7C2-2F64121FD8F5}"/>
              </a:ext>
            </a:extLst>
          </p:cNvPr>
          <p:cNvSpPr txBox="1">
            <a:spLocks noChangeArrowheads="1"/>
          </p:cNvSpPr>
          <p:nvPr/>
        </p:nvSpPr>
        <p:spPr bwMode="auto">
          <a:xfrm>
            <a:off x="4788133" y="1580532"/>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defRPr/>
            </a:pPr>
            <a:endParaRPr lang="en-GB" altLang="en-US" sz="1350" kern="0">
              <a:solidFill>
                <a:srgbClr val="000000"/>
              </a:solidFill>
              <a:latin typeface="微软雅黑" panose="020B0503020204020204" pitchFamily="34" charset="-122"/>
              <a:ea typeface="微软雅黑" panose="020B0503020204020204" pitchFamily="34" charset="-122"/>
            </a:endParaRPr>
          </a:p>
        </p:txBody>
      </p:sp>
      <p:grpSp>
        <p:nvGrpSpPr>
          <p:cNvPr id="13" name="Group 17">
            <a:extLst>
              <a:ext uri="{FF2B5EF4-FFF2-40B4-BE49-F238E27FC236}">
                <a16:creationId xmlns:a16="http://schemas.microsoft.com/office/drawing/2014/main" id="{CD240C88-B2AC-D236-91BB-C60A2E1E7705}"/>
              </a:ext>
            </a:extLst>
          </p:cNvPr>
          <p:cNvGrpSpPr/>
          <p:nvPr/>
        </p:nvGrpSpPr>
        <p:grpSpPr>
          <a:xfrm>
            <a:off x="3882161" y="1184138"/>
            <a:ext cx="1427798" cy="991076"/>
            <a:chOff x="4843686" y="1540633"/>
            <a:chExt cx="1446681" cy="1148339"/>
          </a:xfrm>
        </p:grpSpPr>
        <p:pic>
          <p:nvPicPr>
            <p:cNvPr id="14" name="Picture 2">
              <a:extLst>
                <a:ext uri="{FF2B5EF4-FFF2-40B4-BE49-F238E27FC236}">
                  <a16:creationId xmlns:a16="http://schemas.microsoft.com/office/drawing/2014/main" id="{867E805B-120B-CD92-149B-CB41DFB88D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897"/>
            <a:stretch>
              <a:fillRect/>
            </a:stretch>
          </p:blipFill>
          <p:spPr bwMode="auto">
            <a:xfrm>
              <a:off x="4843686" y="1540633"/>
              <a:ext cx="1446681" cy="1148339"/>
            </a:xfrm>
            <a:prstGeom prst="ellipse">
              <a:avLst/>
            </a:prstGeom>
            <a:noFill/>
            <a:ln w="381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9">
              <a:extLst>
                <a:ext uri="{FF2B5EF4-FFF2-40B4-BE49-F238E27FC236}">
                  <a16:creationId xmlns:a16="http://schemas.microsoft.com/office/drawing/2014/main" id="{DC389054-787A-8707-6EBC-C2A0AB88E706}"/>
                </a:ext>
              </a:extLst>
            </p:cNvPr>
            <p:cNvCxnSpPr/>
            <p:nvPr/>
          </p:nvCxnSpPr>
          <p:spPr>
            <a:xfrm flipV="1">
              <a:off x="5004048" y="1815238"/>
              <a:ext cx="1194460" cy="595835"/>
            </a:xfrm>
            <a:prstGeom prst="line">
              <a:avLst/>
            </a:prstGeom>
            <a:noFill/>
            <a:ln w="38100" cap="flat" cmpd="sng" algn="ctr">
              <a:solidFill>
                <a:srgbClr val="CC0000"/>
              </a:solidFill>
              <a:prstDash val="solid"/>
              <a:miter lim="800000"/>
            </a:ln>
            <a:effectLst/>
          </p:spPr>
        </p:cxnSp>
      </p:grpSp>
      <p:pic>
        <p:nvPicPr>
          <p:cNvPr id="16" name="Picture 11" descr="IMG_9417">
            <a:extLst>
              <a:ext uri="{FF2B5EF4-FFF2-40B4-BE49-F238E27FC236}">
                <a16:creationId xmlns:a16="http://schemas.microsoft.com/office/drawing/2014/main" id="{BACFE704-F212-98F3-CCE3-15079FC9229C}"/>
              </a:ext>
            </a:extLst>
          </p:cNvPr>
          <p:cNvPicPr preferRelativeResize="0">
            <a:picLocks noChangeArrowheads="1"/>
          </p:cNvPicPr>
          <p:nvPr/>
        </p:nvPicPr>
        <p:blipFill rotWithShape="1">
          <a:blip r:embed="rId4" cstate="print"/>
          <a:srcRect l="3328" t="-17444" r="4366" b="11493"/>
          <a:stretch>
            <a:fillRect/>
          </a:stretch>
        </p:blipFill>
        <p:spPr bwMode="auto">
          <a:xfrm>
            <a:off x="6058070" y="1201706"/>
            <a:ext cx="1469231" cy="964406"/>
          </a:xfrm>
          <a:prstGeom prst="ellipse">
            <a:avLst/>
          </a:prstGeom>
          <a:noFill/>
          <a:ln w="38100">
            <a:solidFill>
              <a:srgbClr val="0070C0"/>
            </a:solidFill>
          </a:ln>
        </p:spPr>
      </p:pic>
      <p:grpSp>
        <p:nvGrpSpPr>
          <p:cNvPr id="2" name="Group 22">
            <a:extLst>
              <a:ext uri="{FF2B5EF4-FFF2-40B4-BE49-F238E27FC236}">
                <a16:creationId xmlns:a16="http://schemas.microsoft.com/office/drawing/2014/main" id="{178E7DB7-3605-4F81-FE66-55D3931D8F67}"/>
              </a:ext>
            </a:extLst>
          </p:cNvPr>
          <p:cNvGrpSpPr/>
          <p:nvPr/>
        </p:nvGrpSpPr>
        <p:grpSpPr>
          <a:xfrm>
            <a:off x="2677055" y="1164910"/>
            <a:ext cx="6352977" cy="3954301"/>
            <a:chOff x="125377" y="1989138"/>
            <a:chExt cx="5172104" cy="3312940"/>
          </a:xfrm>
        </p:grpSpPr>
        <p:sp>
          <p:nvSpPr>
            <p:cNvPr id="5" name="TextBox 1">
              <a:extLst>
                <a:ext uri="{FF2B5EF4-FFF2-40B4-BE49-F238E27FC236}">
                  <a16:creationId xmlns:a16="http://schemas.microsoft.com/office/drawing/2014/main" id="{256A5531-03C2-7019-E82D-D67AAF9C5EC4}"/>
                </a:ext>
              </a:extLst>
            </p:cNvPr>
            <p:cNvSpPr txBox="1">
              <a:spLocks noChangeArrowheads="1"/>
            </p:cNvSpPr>
            <p:nvPr/>
          </p:nvSpPr>
          <p:spPr bwMode="auto">
            <a:xfrm>
              <a:off x="1258891" y="1989138"/>
              <a:ext cx="150394" cy="30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defRPr/>
              </a:pPr>
              <a:endParaRPr lang="en-GB" altLang="en-US" kern="0">
                <a:solidFill>
                  <a:srgbClr val="000000"/>
                </a:solidFill>
              </a:endParaRPr>
            </a:p>
          </p:txBody>
        </p:sp>
        <p:grpSp>
          <p:nvGrpSpPr>
            <p:cNvPr id="6" name="Group 25">
              <a:extLst>
                <a:ext uri="{FF2B5EF4-FFF2-40B4-BE49-F238E27FC236}">
                  <a16:creationId xmlns:a16="http://schemas.microsoft.com/office/drawing/2014/main" id="{01D2B437-E3B5-D0CE-1E1E-A45948F27FD1}"/>
                </a:ext>
              </a:extLst>
            </p:cNvPr>
            <p:cNvGrpSpPr/>
            <p:nvPr/>
          </p:nvGrpSpPr>
          <p:grpSpPr>
            <a:xfrm>
              <a:off x="125377" y="2806096"/>
              <a:ext cx="5172104" cy="2231295"/>
              <a:chOff x="2358926" y="1490546"/>
              <a:chExt cx="5870674" cy="2912778"/>
            </a:xfrm>
          </p:grpSpPr>
          <p:grpSp>
            <p:nvGrpSpPr>
              <p:cNvPr id="11" name="Group 34">
                <a:extLst>
                  <a:ext uri="{FF2B5EF4-FFF2-40B4-BE49-F238E27FC236}">
                    <a16:creationId xmlns:a16="http://schemas.microsoft.com/office/drawing/2014/main" id="{3D39618B-DCD7-0E28-521E-C2A821499BEC}"/>
                  </a:ext>
                </a:extLst>
              </p:cNvPr>
              <p:cNvGrpSpPr/>
              <p:nvPr/>
            </p:nvGrpSpPr>
            <p:grpSpPr>
              <a:xfrm>
                <a:off x="2438401" y="1930917"/>
                <a:ext cx="5791199" cy="2472407"/>
                <a:chOff x="105053" y="2024109"/>
                <a:chExt cx="8340477" cy="4367305"/>
              </a:xfrm>
            </p:grpSpPr>
            <p:pic>
              <p:nvPicPr>
                <p:cNvPr id="18" name="Picture 2">
                  <a:extLst>
                    <a:ext uri="{FF2B5EF4-FFF2-40B4-BE49-F238E27FC236}">
                      <a16:creationId xmlns:a16="http://schemas.microsoft.com/office/drawing/2014/main" id="{D7B2658A-AF2B-9CD5-A26E-3B349AFB45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872" r="31902" b="8615"/>
                <a:stretch/>
              </p:blipFill>
              <p:spPr bwMode="auto">
                <a:xfrm>
                  <a:off x="105053" y="2152280"/>
                  <a:ext cx="3794464" cy="4239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a:extLst>
                    <a:ext uri="{FF2B5EF4-FFF2-40B4-BE49-F238E27FC236}">
                      <a16:creationId xmlns:a16="http://schemas.microsoft.com/office/drawing/2014/main" id="{4F71CC84-066C-FC27-6F07-B3ADC1265F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220" t="7706" b="8317"/>
                <a:stretch/>
              </p:blipFill>
              <p:spPr bwMode="auto">
                <a:xfrm>
                  <a:off x="4055803" y="2024109"/>
                  <a:ext cx="4389727" cy="4367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TextBox 35">
                <a:extLst>
                  <a:ext uri="{FF2B5EF4-FFF2-40B4-BE49-F238E27FC236}">
                    <a16:creationId xmlns:a16="http://schemas.microsoft.com/office/drawing/2014/main" id="{4CC6A0B2-6C5C-3756-E77A-0BB6F3F797EA}"/>
                  </a:ext>
                </a:extLst>
              </p:cNvPr>
              <p:cNvSpPr txBox="1"/>
              <p:nvPr/>
            </p:nvSpPr>
            <p:spPr>
              <a:xfrm rot="16200000">
                <a:off x="1105612" y="2743860"/>
                <a:ext cx="2819479" cy="312852"/>
              </a:xfrm>
              <a:prstGeom prst="rect">
                <a:avLst/>
              </a:prstGeom>
              <a:noFill/>
            </p:spPr>
            <p:txBody>
              <a:bodyPr wrap="none" rtlCol="0">
                <a:spAutoFit/>
              </a:bodyPr>
              <a:lstStyle/>
              <a:p>
                <a:pPr eaLnBrk="0" hangingPunct="0">
                  <a:defRPr/>
                </a:pPr>
                <a:r>
                  <a:rPr lang="en-US" sz="1600" b="1" kern="0" dirty="0">
                    <a:solidFill>
                      <a:prstClr val="black"/>
                    </a:solidFill>
                    <a:latin typeface="Times New Roman" panose="02020603050405020304" pitchFamily="18" charset="0"/>
                    <a:cs typeface="Times New Roman" panose="02020603050405020304" pitchFamily="18" charset="0"/>
                  </a:rPr>
                  <a:t>Log (future plant size cm</a:t>
                </a:r>
                <a:r>
                  <a:rPr lang="en-US" sz="1600" b="1" kern="0" baseline="30000" dirty="0">
                    <a:solidFill>
                      <a:prstClr val="black"/>
                    </a:solidFill>
                    <a:latin typeface="Times New Roman" panose="02020603050405020304" pitchFamily="18" charset="0"/>
                    <a:cs typeface="Times New Roman" panose="02020603050405020304" pitchFamily="18" charset="0"/>
                  </a:rPr>
                  <a:t>3</a:t>
                </a:r>
                <a:r>
                  <a:rPr lang="en-US" sz="1600" b="1" kern="0" dirty="0">
                    <a:solidFill>
                      <a:prstClr val="black"/>
                    </a:solidFill>
                    <a:latin typeface="Times New Roman" panose="02020603050405020304" pitchFamily="18" charset="0"/>
                    <a:cs typeface="Times New Roman" panose="02020603050405020304" pitchFamily="18" charset="0"/>
                  </a:rPr>
                  <a:t>) </a:t>
                </a:r>
                <a:endParaRPr lang="en-GB" sz="1600" b="1" kern="0" dirty="0">
                  <a:solidFill>
                    <a:prstClr val="black"/>
                  </a:solidFill>
                  <a:latin typeface="Times New Roman" panose="02020603050405020304" pitchFamily="18" charset="0"/>
                  <a:cs typeface="Times New Roman" panose="02020603050405020304" pitchFamily="18" charset="0"/>
                </a:endParaRPr>
              </a:p>
            </p:txBody>
          </p:sp>
        </p:grpSp>
        <p:sp>
          <p:nvSpPr>
            <p:cNvPr id="7" name="Arrow: Right 26">
              <a:extLst>
                <a:ext uri="{FF2B5EF4-FFF2-40B4-BE49-F238E27FC236}">
                  <a16:creationId xmlns:a16="http://schemas.microsoft.com/office/drawing/2014/main" id="{8E3DCFEB-7093-1684-E62E-0E64C7005184}"/>
                </a:ext>
              </a:extLst>
            </p:cNvPr>
            <p:cNvSpPr/>
            <p:nvPr/>
          </p:nvSpPr>
          <p:spPr>
            <a:xfrm flipV="1">
              <a:off x="1636100" y="4425847"/>
              <a:ext cx="318692" cy="214078"/>
            </a:xfrm>
            <a:prstGeom prst="rightArrow">
              <a:avLst/>
            </a:prstGeom>
            <a:solidFill>
              <a:srgbClr val="0F6FC6"/>
            </a:solidFill>
            <a:ln w="12700" cap="flat" cmpd="sng" algn="ctr">
              <a:solidFill>
                <a:srgbClr val="0F6FC6">
                  <a:shade val="50000"/>
                </a:srgbClr>
              </a:solidFill>
              <a:prstDash val="solid"/>
              <a:miter lim="800000"/>
            </a:ln>
            <a:effectLst/>
          </p:spPr>
          <p:txBody>
            <a:bodyPr rtlCol="0" anchor="ctr"/>
            <a:lstStyle/>
            <a:p>
              <a:pPr algn="ctr" eaLnBrk="0" hangingPunct="0">
                <a:defRPr/>
              </a:pPr>
              <a:endParaRPr lang="en-US" kern="0">
                <a:solidFill>
                  <a:prstClr val="white"/>
                </a:solidFill>
                <a:latin typeface="微软雅黑"/>
                <a:ea typeface="微软雅黑"/>
              </a:endParaRPr>
            </a:p>
          </p:txBody>
        </p:sp>
        <p:sp>
          <p:nvSpPr>
            <p:cNvPr id="9" name="Arrow: Right 27">
              <a:extLst>
                <a:ext uri="{FF2B5EF4-FFF2-40B4-BE49-F238E27FC236}">
                  <a16:creationId xmlns:a16="http://schemas.microsoft.com/office/drawing/2014/main" id="{10AC3F07-8ECA-A8F0-97FB-27B7EA65E1EE}"/>
                </a:ext>
              </a:extLst>
            </p:cNvPr>
            <p:cNvSpPr/>
            <p:nvPr/>
          </p:nvSpPr>
          <p:spPr>
            <a:xfrm flipV="1">
              <a:off x="3619442" y="4387602"/>
              <a:ext cx="318692" cy="214078"/>
            </a:xfrm>
            <a:prstGeom prst="rightArrow">
              <a:avLst/>
            </a:prstGeom>
            <a:solidFill>
              <a:srgbClr val="0F6FC6"/>
            </a:solidFill>
            <a:ln w="12700" cap="flat" cmpd="sng" algn="ctr">
              <a:solidFill>
                <a:srgbClr val="0F6FC6">
                  <a:shade val="50000"/>
                </a:srgbClr>
              </a:solidFill>
              <a:prstDash val="solid"/>
              <a:miter lim="800000"/>
            </a:ln>
            <a:effectLst/>
          </p:spPr>
          <p:txBody>
            <a:bodyPr rtlCol="0" anchor="ctr"/>
            <a:lstStyle/>
            <a:p>
              <a:pPr algn="ctr" eaLnBrk="0" hangingPunct="0">
                <a:defRPr/>
              </a:pPr>
              <a:endParaRPr lang="en-US" kern="0">
                <a:solidFill>
                  <a:prstClr val="white"/>
                </a:solidFill>
                <a:latin typeface="微软雅黑"/>
                <a:ea typeface="微软雅黑"/>
              </a:endParaRPr>
            </a:p>
          </p:txBody>
        </p:sp>
        <p:sp>
          <p:nvSpPr>
            <p:cNvPr id="10" name="TextBox 28">
              <a:extLst>
                <a:ext uri="{FF2B5EF4-FFF2-40B4-BE49-F238E27FC236}">
                  <a16:creationId xmlns:a16="http://schemas.microsoft.com/office/drawing/2014/main" id="{07CA1E8D-4B89-8E6A-1484-A2E87D7EEFBE}"/>
                </a:ext>
              </a:extLst>
            </p:cNvPr>
            <p:cNvSpPr txBox="1"/>
            <p:nvPr/>
          </p:nvSpPr>
          <p:spPr>
            <a:xfrm>
              <a:off x="1151911" y="5018435"/>
              <a:ext cx="2182291" cy="283643"/>
            </a:xfrm>
            <a:prstGeom prst="rect">
              <a:avLst/>
            </a:prstGeom>
            <a:noFill/>
          </p:spPr>
          <p:txBody>
            <a:bodyPr wrap="none" rtlCol="0">
              <a:spAutoFit/>
            </a:bodyPr>
            <a:lstStyle/>
            <a:p>
              <a:pPr eaLnBrk="0" hangingPunct="0">
                <a:defRPr/>
              </a:pPr>
              <a:r>
                <a:rPr lang="en-US" sz="1600" b="1" kern="0" dirty="0">
                  <a:solidFill>
                    <a:prstClr val="black"/>
                  </a:solidFill>
                  <a:latin typeface="Times New Roman" panose="02020603050405020304" pitchFamily="18" charset="0"/>
                  <a:cs typeface="Times New Roman" panose="02020603050405020304" pitchFamily="18" charset="0"/>
                </a:rPr>
                <a:t>L</a:t>
              </a:r>
              <a:r>
                <a:rPr lang="en-US" sz="1600" b="1" kern="0" dirty="0" err="1">
                  <a:solidFill>
                    <a:prstClr val="black"/>
                  </a:solidFill>
                  <a:latin typeface="Times New Roman" panose="02020603050405020304" pitchFamily="18" charset="0"/>
                  <a:cs typeface="Times New Roman" panose="02020603050405020304" pitchFamily="18" charset="0"/>
                </a:rPr>
                <a:t>og</a:t>
              </a:r>
              <a:r>
                <a:rPr lang="en-US" sz="1600" b="1" kern="0" dirty="0">
                  <a:solidFill>
                    <a:prstClr val="black"/>
                  </a:solidFill>
                  <a:latin typeface="Times New Roman" panose="02020603050405020304" pitchFamily="18" charset="0"/>
                  <a:cs typeface="Times New Roman" panose="02020603050405020304" pitchFamily="18" charset="0"/>
                </a:rPr>
                <a:t> (present plant size cm</a:t>
              </a:r>
              <a:r>
                <a:rPr lang="en-US" sz="1600" b="1" kern="0" baseline="30000" dirty="0">
                  <a:solidFill>
                    <a:prstClr val="black"/>
                  </a:solidFill>
                  <a:latin typeface="Times New Roman" panose="02020603050405020304" pitchFamily="18" charset="0"/>
                  <a:cs typeface="Times New Roman" panose="02020603050405020304" pitchFamily="18" charset="0"/>
                </a:rPr>
                <a:t>3</a:t>
              </a:r>
              <a:r>
                <a:rPr lang="en-US" sz="1600" b="1" kern="0" dirty="0">
                  <a:solidFill>
                    <a:prstClr val="black"/>
                  </a:solidFill>
                  <a:latin typeface="Times New Roman" panose="02020603050405020304" pitchFamily="18" charset="0"/>
                  <a:cs typeface="Times New Roman" panose="02020603050405020304" pitchFamily="18" charset="0"/>
                </a:rPr>
                <a:t> )</a:t>
              </a:r>
              <a:endParaRPr lang="en-GB" sz="1600" b="1" kern="0" dirty="0">
                <a:solidFill>
                  <a:prstClr val="black"/>
                </a:solidFill>
                <a:latin typeface="Times New Roman" panose="02020603050405020304" pitchFamily="18" charset="0"/>
                <a:cs typeface="Times New Roman" panose="02020603050405020304" pitchFamily="18" charset="0"/>
              </a:endParaRPr>
            </a:p>
          </p:txBody>
        </p:sp>
      </p:grpSp>
      <p:sp>
        <p:nvSpPr>
          <p:cNvPr id="3" name="TextBox 16">
            <a:extLst>
              <a:ext uri="{FF2B5EF4-FFF2-40B4-BE49-F238E27FC236}">
                <a16:creationId xmlns:a16="http://schemas.microsoft.com/office/drawing/2014/main" id="{EAD209BB-2BAB-B176-97E0-072D3F2D6180}"/>
              </a:ext>
            </a:extLst>
          </p:cNvPr>
          <p:cNvSpPr txBox="1"/>
          <p:nvPr/>
        </p:nvSpPr>
        <p:spPr>
          <a:xfrm>
            <a:off x="3281097" y="716665"/>
            <a:ext cx="2645063" cy="400110"/>
          </a:xfrm>
          <a:prstGeom prst="rect">
            <a:avLst/>
          </a:prstGeom>
          <a:noFill/>
        </p:spPr>
        <p:txBody>
          <a:bodyPr wrap="square" rtlCol="0">
            <a:spAutoFit/>
          </a:bodyPr>
          <a:lstStyle/>
          <a:p>
            <a:pPr algn="ctr">
              <a:defRPr/>
            </a:pPr>
            <a:r>
              <a:rPr lang="en-US" sz="20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Grazing </a:t>
            </a:r>
            <a:r>
              <a:rPr lang="en-US" altLang="zh-CN" sz="2000"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cessation</a:t>
            </a:r>
            <a:r>
              <a:rPr lang="en-US" sz="20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TextBox 16">
            <a:extLst>
              <a:ext uri="{FF2B5EF4-FFF2-40B4-BE49-F238E27FC236}">
                <a16:creationId xmlns:a16="http://schemas.microsoft.com/office/drawing/2014/main" id="{B9FD97E7-88D9-6F77-6AD7-AC9D24AC7E2F}"/>
              </a:ext>
            </a:extLst>
          </p:cNvPr>
          <p:cNvSpPr txBox="1"/>
          <p:nvPr/>
        </p:nvSpPr>
        <p:spPr>
          <a:xfrm>
            <a:off x="5441934" y="751474"/>
            <a:ext cx="3171136" cy="400110"/>
          </a:xfrm>
          <a:prstGeom prst="rect">
            <a:avLst/>
          </a:prstGeom>
          <a:noFill/>
        </p:spPr>
        <p:txBody>
          <a:bodyPr wrap="square" rtlCol="0">
            <a:spAutoFit/>
          </a:bodyPr>
          <a:lstStyle/>
          <a:p>
            <a:pPr algn="ctr">
              <a:defRPr/>
            </a:pPr>
            <a:r>
              <a:rPr lang="en-US" sz="20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Seasonal Grazing</a:t>
            </a:r>
            <a:endParaRPr lang="en-US"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990E2572-A90F-395F-0D20-BBB45B28B138}"/>
              </a:ext>
            </a:extLst>
          </p:cNvPr>
          <p:cNvSpPr txBox="1"/>
          <p:nvPr/>
        </p:nvSpPr>
        <p:spPr>
          <a:xfrm>
            <a:off x="2324138" y="5234452"/>
            <a:ext cx="8588732" cy="646331"/>
          </a:xfrm>
          <a:prstGeom prst="rect">
            <a:avLst/>
          </a:prstGeom>
          <a:noFill/>
        </p:spPr>
        <p:txBody>
          <a:bodyPr wrap="square">
            <a:spAutoFit/>
          </a:bodyPr>
          <a:lstStyle/>
          <a:p>
            <a:pPr>
              <a:defRPr/>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Main findings: seasonal grazing greatly reduced fecundity, but had</a:t>
            </a:r>
          </a:p>
          <a:p>
            <a:pPr>
              <a:defRPr/>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little effect on population growth rate (</a:t>
            </a:r>
            <a:r>
              <a:rPr lang="el-GR"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λ</a:t>
            </a: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p>
        </p:txBody>
      </p:sp>
      <p:sp>
        <p:nvSpPr>
          <p:cNvPr id="29" name="文本框 28">
            <a:extLst>
              <a:ext uri="{FF2B5EF4-FFF2-40B4-BE49-F238E27FC236}">
                <a16:creationId xmlns:a16="http://schemas.microsoft.com/office/drawing/2014/main" id="{9EC9AB7E-8E5D-775E-FB0B-71D26885CDA2}"/>
              </a:ext>
            </a:extLst>
          </p:cNvPr>
          <p:cNvSpPr txBox="1"/>
          <p:nvPr/>
        </p:nvSpPr>
        <p:spPr>
          <a:xfrm>
            <a:off x="3268155" y="2271483"/>
            <a:ext cx="2380780" cy="369332"/>
          </a:xfrm>
          <a:prstGeom prst="rect">
            <a:avLst/>
          </a:prstGeom>
          <a:noFill/>
        </p:spPr>
        <p:txBody>
          <a:bodyPr wrap="none" rtlCol="0">
            <a:spAutoFit/>
          </a:bodyPr>
          <a:lstStyle/>
          <a:p>
            <a:r>
              <a:rPr lang="el-GR"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λ</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0.992 [0.982, 1.082]</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A0FD04AE-7C38-1916-F36C-F27BBB88F0C6}"/>
              </a:ext>
            </a:extLst>
          </p:cNvPr>
          <p:cNvSpPr txBox="1"/>
          <p:nvPr/>
        </p:nvSpPr>
        <p:spPr>
          <a:xfrm>
            <a:off x="5664418" y="2246786"/>
            <a:ext cx="2369559" cy="369332"/>
          </a:xfrm>
          <a:prstGeom prst="rect">
            <a:avLst/>
          </a:prstGeom>
          <a:noFill/>
        </p:spPr>
        <p:txBody>
          <a:bodyPr wrap="none" rtlCol="0">
            <a:spAutoFit/>
          </a:bodyPr>
          <a:lstStyle/>
          <a:p>
            <a:r>
              <a:rPr lang="el-GR"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λ</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1.000 [0.999, 1.001]</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 name="Group 8">
            <a:extLst>
              <a:ext uri="{FF2B5EF4-FFF2-40B4-BE49-F238E27FC236}">
                <a16:creationId xmlns:a16="http://schemas.microsoft.com/office/drawing/2014/main" id="{C5BB73C2-C8A6-0678-3703-EC0FF5BB696B}"/>
              </a:ext>
            </a:extLst>
          </p:cNvPr>
          <p:cNvGrpSpPr/>
          <p:nvPr/>
        </p:nvGrpSpPr>
        <p:grpSpPr>
          <a:xfrm>
            <a:off x="8495307" y="351613"/>
            <a:ext cx="3975928" cy="2457838"/>
            <a:chOff x="5018788" y="3585122"/>
            <a:chExt cx="3109125" cy="1679409"/>
          </a:xfrm>
        </p:grpSpPr>
        <p:pic>
          <p:nvPicPr>
            <p:cNvPr id="12" name="Picture 29">
              <a:extLst>
                <a:ext uri="{FF2B5EF4-FFF2-40B4-BE49-F238E27FC236}">
                  <a16:creationId xmlns:a16="http://schemas.microsoft.com/office/drawing/2014/main" id="{F96266FE-A39A-E5BA-A772-25CB323F2F75}"/>
                </a:ext>
              </a:extLst>
            </p:cNvPr>
            <p:cNvPicPr>
              <a:picLocks noChangeAspect="1"/>
            </p:cNvPicPr>
            <p:nvPr/>
          </p:nvPicPr>
          <p:blipFill>
            <a:blip r:embed="rId7"/>
            <a:stretch>
              <a:fillRect/>
            </a:stretch>
          </p:blipFill>
          <p:spPr>
            <a:xfrm>
              <a:off x="5018788" y="3606012"/>
              <a:ext cx="1661524" cy="1658519"/>
            </a:xfrm>
            <a:prstGeom prst="rect">
              <a:avLst/>
            </a:prstGeom>
          </p:spPr>
        </p:pic>
        <p:pic>
          <p:nvPicPr>
            <p:cNvPr id="21" name="Picture 30">
              <a:extLst>
                <a:ext uri="{FF2B5EF4-FFF2-40B4-BE49-F238E27FC236}">
                  <a16:creationId xmlns:a16="http://schemas.microsoft.com/office/drawing/2014/main" id="{D63B15EB-1097-72AF-2062-06F3A257B495}"/>
                </a:ext>
              </a:extLst>
            </p:cNvPr>
            <p:cNvPicPr>
              <a:picLocks noChangeAspect="1"/>
            </p:cNvPicPr>
            <p:nvPr/>
          </p:nvPicPr>
          <p:blipFill rotWithShape="1">
            <a:blip r:embed="rId8"/>
            <a:srcRect l="10195"/>
            <a:stretch/>
          </p:blipFill>
          <p:spPr>
            <a:xfrm>
              <a:off x="6635787" y="3585122"/>
              <a:ext cx="1492126" cy="1658519"/>
            </a:xfrm>
            <a:prstGeom prst="rect">
              <a:avLst/>
            </a:prstGeom>
          </p:spPr>
        </p:pic>
      </p:grpSp>
    </p:spTree>
    <p:extLst>
      <p:ext uri="{BB962C8B-B14F-4D97-AF65-F5344CB8AC3E}">
        <p14:creationId xmlns:p14="http://schemas.microsoft.com/office/powerpoint/2010/main" val="2501351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3094D27-8ABD-4AD0-E5B9-97E8D8188924}"/>
              </a:ext>
            </a:extLst>
          </p:cNvPr>
          <p:cNvGrpSpPr/>
          <p:nvPr/>
        </p:nvGrpSpPr>
        <p:grpSpPr>
          <a:xfrm>
            <a:off x="3225888" y="3605300"/>
            <a:ext cx="4663794" cy="2779024"/>
            <a:chOff x="3133306" y="3676857"/>
            <a:chExt cx="4710183" cy="2779024"/>
          </a:xfrm>
        </p:grpSpPr>
        <p:pic>
          <p:nvPicPr>
            <p:cNvPr id="23" name="Picture 29">
              <a:extLst>
                <a:ext uri="{FF2B5EF4-FFF2-40B4-BE49-F238E27FC236}">
                  <a16:creationId xmlns:a16="http://schemas.microsoft.com/office/drawing/2014/main" id="{F96266FE-A39A-E5BA-A772-25CB323F2F75}"/>
                </a:ext>
              </a:extLst>
            </p:cNvPr>
            <p:cNvPicPr>
              <a:picLocks noChangeAspect="1"/>
            </p:cNvPicPr>
            <p:nvPr/>
          </p:nvPicPr>
          <p:blipFill>
            <a:blip r:embed="rId3"/>
            <a:stretch>
              <a:fillRect/>
            </a:stretch>
          </p:blipFill>
          <p:spPr>
            <a:xfrm>
              <a:off x="3133306" y="3676857"/>
              <a:ext cx="2517133" cy="2779024"/>
            </a:xfrm>
            <a:prstGeom prst="rect">
              <a:avLst/>
            </a:prstGeom>
          </p:spPr>
        </p:pic>
        <p:pic>
          <p:nvPicPr>
            <p:cNvPr id="24" name="Picture 30">
              <a:extLst>
                <a:ext uri="{FF2B5EF4-FFF2-40B4-BE49-F238E27FC236}">
                  <a16:creationId xmlns:a16="http://schemas.microsoft.com/office/drawing/2014/main" id="{D63B15EB-1097-72AF-2062-06F3A257B495}"/>
                </a:ext>
              </a:extLst>
            </p:cNvPr>
            <p:cNvPicPr>
              <a:picLocks noChangeAspect="1"/>
            </p:cNvPicPr>
            <p:nvPr/>
          </p:nvPicPr>
          <p:blipFill rotWithShape="1">
            <a:blip r:embed="rId4"/>
            <a:srcRect l="10195"/>
            <a:stretch/>
          </p:blipFill>
          <p:spPr>
            <a:xfrm>
              <a:off x="5582986" y="3676857"/>
              <a:ext cx="2260503" cy="2744456"/>
            </a:xfrm>
            <a:prstGeom prst="rect">
              <a:avLst/>
            </a:prstGeom>
          </p:spPr>
        </p:pic>
      </p:grpSp>
      <p:sp>
        <p:nvSpPr>
          <p:cNvPr id="8" name="TextBox 1">
            <a:extLst>
              <a:ext uri="{FF2B5EF4-FFF2-40B4-BE49-F238E27FC236}">
                <a16:creationId xmlns:a16="http://schemas.microsoft.com/office/drawing/2014/main" id="{07E08843-E0FA-0A30-C7C2-2F64121FD8F5}"/>
              </a:ext>
            </a:extLst>
          </p:cNvPr>
          <p:cNvSpPr txBox="1">
            <a:spLocks noChangeArrowheads="1"/>
          </p:cNvSpPr>
          <p:nvPr/>
        </p:nvSpPr>
        <p:spPr bwMode="auto">
          <a:xfrm>
            <a:off x="4785582" y="863867"/>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defRPr/>
            </a:pPr>
            <a:endParaRPr lang="en-GB" altLang="en-US" sz="1350" kern="0">
              <a:solidFill>
                <a:srgbClr val="000000"/>
              </a:solidFill>
              <a:latin typeface="微软雅黑" panose="020B0503020204020204" pitchFamily="34" charset="-122"/>
              <a:ea typeface="微软雅黑" panose="020B0503020204020204" pitchFamily="34" charset="-122"/>
            </a:endParaRPr>
          </a:p>
        </p:txBody>
      </p:sp>
      <p:grpSp>
        <p:nvGrpSpPr>
          <p:cNvPr id="13" name="Group 17">
            <a:extLst>
              <a:ext uri="{FF2B5EF4-FFF2-40B4-BE49-F238E27FC236}">
                <a16:creationId xmlns:a16="http://schemas.microsoft.com/office/drawing/2014/main" id="{CD240C88-B2AC-D236-91BB-C60A2E1E7705}"/>
              </a:ext>
            </a:extLst>
          </p:cNvPr>
          <p:cNvGrpSpPr/>
          <p:nvPr/>
        </p:nvGrpSpPr>
        <p:grpSpPr>
          <a:xfrm>
            <a:off x="3879610" y="467473"/>
            <a:ext cx="1427798" cy="991076"/>
            <a:chOff x="4843686" y="1540633"/>
            <a:chExt cx="1446681" cy="1148339"/>
          </a:xfrm>
        </p:grpSpPr>
        <p:pic>
          <p:nvPicPr>
            <p:cNvPr id="14" name="Picture 2">
              <a:extLst>
                <a:ext uri="{FF2B5EF4-FFF2-40B4-BE49-F238E27FC236}">
                  <a16:creationId xmlns:a16="http://schemas.microsoft.com/office/drawing/2014/main" id="{867E805B-120B-CD92-149B-CB41DFB88D2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6897"/>
            <a:stretch>
              <a:fillRect/>
            </a:stretch>
          </p:blipFill>
          <p:spPr bwMode="auto">
            <a:xfrm>
              <a:off x="4843686" y="1540633"/>
              <a:ext cx="1446681" cy="1148339"/>
            </a:xfrm>
            <a:prstGeom prst="ellipse">
              <a:avLst/>
            </a:prstGeom>
            <a:noFill/>
            <a:ln w="381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9">
              <a:extLst>
                <a:ext uri="{FF2B5EF4-FFF2-40B4-BE49-F238E27FC236}">
                  <a16:creationId xmlns:a16="http://schemas.microsoft.com/office/drawing/2014/main" id="{DC389054-787A-8707-6EBC-C2A0AB88E706}"/>
                </a:ext>
              </a:extLst>
            </p:cNvPr>
            <p:cNvCxnSpPr/>
            <p:nvPr/>
          </p:nvCxnSpPr>
          <p:spPr>
            <a:xfrm flipV="1">
              <a:off x="5004048" y="1815238"/>
              <a:ext cx="1194460" cy="595835"/>
            </a:xfrm>
            <a:prstGeom prst="line">
              <a:avLst/>
            </a:prstGeom>
            <a:noFill/>
            <a:ln w="38100" cap="flat" cmpd="sng" algn="ctr">
              <a:solidFill>
                <a:srgbClr val="CC0000"/>
              </a:solidFill>
              <a:prstDash val="solid"/>
              <a:miter lim="800000"/>
            </a:ln>
            <a:effectLst/>
          </p:spPr>
        </p:cxnSp>
      </p:grpSp>
      <p:pic>
        <p:nvPicPr>
          <p:cNvPr id="16" name="Picture 11" descr="IMG_9417">
            <a:extLst>
              <a:ext uri="{FF2B5EF4-FFF2-40B4-BE49-F238E27FC236}">
                <a16:creationId xmlns:a16="http://schemas.microsoft.com/office/drawing/2014/main" id="{BACFE704-F212-98F3-CCE3-15079FC9229C}"/>
              </a:ext>
            </a:extLst>
          </p:cNvPr>
          <p:cNvPicPr preferRelativeResize="0">
            <a:picLocks noChangeArrowheads="1"/>
          </p:cNvPicPr>
          <p:nvPr/>
        </p:nvPicPr>
        <p:blipFill rotWithShape="1">
          <a:blip r:embed="rId6" cstate="print"/>
          <a:srcRect l="3328" t="-17444" r="4366" b="11493"/>
          <a:stretch>
            <a:fillRect/>
          </a:stretch>
        </p:blipFill>
        <p:spPr bwMode="auto">
          <a:xfrm>
            <a:off x="6055519" y="485041"/>
            <a:ext cx="1469231" cy="964406"/>
          </a:xfrm>
          <a:prstGeom prst="ellipse">
            <a:avLst/>
          </a:prstGeom>
          <a:noFill/>
          <a:ln w="38100">
            <a:solidFill>
              <a:srgbClr val="0070C0"/>
            </a:solidFill>
          </a:ln>
        </p:spPr>
      </p:pic>
      <p:grpSp>
        <p:nvGrpSpPr>
          <p:cNvPr id="2" name="Group 22">
            <a:extLst>
              <a:ext uri="{FF2B5EF4-FFF2-40B4-BE49-F238E27FC236}">
                <a16:creationId xmlns:a16="http://schemas.microsoft.com/office/drawing/2014/main" id="{178E7DB7-3605-4F81-FE66-55D3931D8F67}"/>
              </a:ext>
            </a:extLst>
          </p:cNvPr>
          <p:cNvGrpSpPr/>
          <p:nvPr/>
        </p:nvGrpSpPr>
        <p:grpSpPr>
          <a:xfrm>
            <a:off x="2537276" y="448245"/>
            <a:ext cx="6490205" cy="6068339"/>
            <a:chOff x="13657" y="1989138"/>
            <a:chExt cx="5283824" cy="5084095"/>
          </a:xfrm>
        </p:grpSpPr>
        <p:sp>
          <p:nvSpPr>
            <p:cNvPr id="5" name="TextBox 1">
              <a:extLst>
                <a:ext uri="{FF2B5EF4-FFF2-40B4-BE49-F238E27FC236}">
                  <a16:creationId xmlns:a16="http://schemas.microsoft.com/office/drawing/2014/main" id="{256A5531-03C2-7019-E82D-D67AAF9C5EC4}"/>
                </a:ext>
              </a:extLst>
            </p:cNvPr>
            <p:cNvSpPr txBox="1">
              <a:spLocks noChangeArrowheads="1"/>
            </p:cNvSpPr>
            <p:nvPr/>
          </p:nvSpPr>
          <p:spPr bwMode="auto">
            <a:xfrm>
              <a:off x="1258891" y="1989138"/>
              <a:ext cx="150394" cy="30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defRPr/>
              </a:pPr>
              <a:endParaRPr lang="en-GB" altLang="en-US" kern="0">
                <a:solidFill>
                  <a:srgbClr val="000000"/>
                </a:solidFill>
              </a:endParaRPr>
            </a:p>
          </p:txBody>
        </p:sp>
        <p:grpSp>
          <p:nvGrpSpPr>
            <p:cNvPr id="6" name="Group 25">
              <a:extLst>
                <a:ext uri="{FF2B5EF4-FFF2-40B4-BE49-F238E27FC236}">
                  <a16:creationId xmlns:a16="http://schemas.microsoft.com/office/drawing/2014/main" id="{01D2B437-E3B5-D0CE-1E1E-A45948F27FD1}"/>
                </a:ext>
              </a:extLst>
            </p:cNvPr>
            <p:cNvGrpSpPr/>
            <p:nvPr/>
          </p:nvGrpSpPr>
          <p:grpSpPr>
            <a:xfrm>
              <a:off x="13657" y="3143436"/>
              <a:ext cx="5283824" cy="1737399"/>
              <a:chOff x="2232116" y="1930917"/>
              <a:chExt cx="5997484" cy="2268036"/>
            </a:xfrm>
          </p:grpSpPr>
          <p:grpSp>
            <p:nvGrpSpPr>
              <p:cNvPr id="11" name="Group 34">
                <a:extLst>
                  <a:ext uri="{FF2B5EF4-FFF2-40B4-BE49-F238E27FC236}">
                    <a16:creationId xmlns:a16="http://schemas.microsoft.com/office/drawing/2014/main" id="{3D39618B-DCD7-0E28-521E-C2A821499BEC}"/>
                  </a:ext>
                </a:extLst>
              </p:cNvPr>
              <p:cNvGrpSpPr/>
              <p:nvPr/>
            </p:nvGrpSpPr>
            <p:grpSpPr>
              <a:xfrm>
                <a:off x="2438401" y="1930917"/>
                <a:ext cx="5791199" cy="2268036"/>
                <a:chOff x="105053" y="2024109"/>
                <a:chExt cx="8340477" cy="4006299"/>
              </a:xfrm>
            </p:grpSpPr>
            <p:pic>
              <p:nvPicPr>
                <p:cNvPr id="18" name="Picture 2">
                  <a:extLst>
                    <a:ext uri="{FF2B5EF4-FFF2-40B4-BE49-F238E27FC236}">
                      <a16:creationId xmlns:a16="http://schemas.microsoft.com/office/drawing/2014/main" id="{D7B2658A-AF2B-9CD5-A26E-3B349AFB45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9872" r="31902" b="18350"/>
                <a:stretch/>
              </p:blipFill>
              <p:spPr bwMode="auto">
                <a:xfrm>
                  <a:off x="105053" y="2152282"/>
                  <a:ext cx="3794464" cy="3732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a:extLst>
                    <a:ext uri="{FF2B5EF4-FFF2-40B4-BE49-F238E27FC236}">
                      <a16:creationId xmlns:a16="http://schemas.microsoft.com/office/drawing/2014/main" id="{4F71CC84-066C-FC27-6F07-B3ADC1265F9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20" t="7705" b="15098"/>
                <a:stretch/>
              </p:blipFill>
              <p:spPr bwMode="auto">
                <a:xfrm>
                  <a:off x="4055802" y="2024109"/>
                  <a:ext cx="4389728" cy="4006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TextBox 35">
                <a:extLst>
                  <a:ext uri="{FF2B5EF4-FFF2-40B4-BE49-F238E27FC236}">
                    <a16:creationId xmlns:a16="http://schemas.microsoft.com/office/drawing/2014/main" id="{4CC6A0B2-6C5C-3756-E77A-0BB6F3F797EA}"/>
                  </a:ext>
                </a:extLst>
              </p:cNvPr>
              <p:cNvSpPr txBox="1"/>
              <p:nvPr/>
            </p:nvSpPr>
            <p:spPr>
              <a:xfrm rot="16200000">
                <a:off x="1612779" y="2616750"/>
                <a:ext cx="1835938" cy="597263"/>
              </a:xfrm>
              <a:prstGeom prst="rect">
                <a:avLst/>
              </a:prstGeom>
              <a:noFill/>
            </p:spPr>
            <p:txBody>
              <a:bodyPr wrap="none" rtlCol="0">
                <a:spAutoFit/>
              </a:bodyPr>
              <a:lstStyle/>
              <a:p>
                <a:pPr algn="ctr" eaLnBrk="0" hangingPunct="0">
                  <a:defRPr/>
                </a:pPr>
                <a:r>
                  <a:rPr lang="en-US" b="1" kern="0" dirty="0">
                    <a:solidFill>
                      <a:prstClr val="black"/>
                    </a:solidFill>
                    <a:latin typeface="Times New Roman" panose="02020603050405020304" pitchFamily="18" charset="0"/>
                    <a:cs typeface="Times New Roman" panose="02020603050405020304" pitchFamily="18" charset="0"/>
                  </a:rPr>
                  <a:t>Log (future </a:t>
                </a:r>
              </a:p>
              <a:p>
                <a:pPr algn="ctr" eaLnBrk="0" hangingPunct="0">
                  <a:defRPr/>
                </a:pPr>
                <a:r>
                  <a:rPr lang="en-US" b="1" kern="0" dirty="0">
                    <a:solidFill>
                      <a:prstClr val="black"/>
                    </a:solidFill>
                    <a:latin typeface="Times New Roman" panose="02020603050405020304" pitchFamily="18" charset="0"/>
                    <a:cs typeface="Times New Roman" panose="02020603050405020304" pitchFamily="18" charset="0"/>
                  </a:rPr>
                  <a:t>plant size cm</a:t>
                </a:r>
                <a:r>
                  <a:rPr lang="en-US" b="1" kern="0" baseline="30000" dirty="0">
                    <a:solidFill>
                      <a:prstClr val="black"/>
                    </a:solidFill>
                    <a:latin typeface="Times New Roman" panose="02020603050405020304" pitchFamily="18" charset="0"/>
                    <a:cs typeface="Times New Roman" panose="02020603050405020304" pitchFamily="18" charset="0"/>
                  </a:rPr>
                  <a:t>3</a:t>
                </a:r>
                <a:r>
                  <a:rPr lang="en-US" b="1" kern="0" dirty="0">
                    <a:solidFill>
                      <a:prstClr val="black"/>
                    </a:solidFill>
                    <a:latin typeface="Times New Roman" panose="02020603050405020304" pitchFamily="18" charset="0"/>
                    <a:cs typeface="Times New Roman" panose="02020603050405020304" pitchFamily="18" charset="0"/>
                  </a:rPr>
                  <a:t>) </a:t>
                </a:r>
                <a:endParaRPr lang="en-GB" b="1" kern="0" dirty="0">
                  <a:solidFill>
                    <a:prstClr val="black"/>
                  </a:solidFill>
                  <a:latin typeface="Times New Roman" panose="02020603050405020304" pitchFamily="18" charset="0"/>
                  <a:cs typeface="Times New Roman" panose="02020603050405020304" pitchFamily="18" charset="0"/>
                </a:endParaRPr>
              </a:p>
            </p:txBody>
          </p:sp>
        </p:grpSp>
        <p:sp>
          <p:nvSpPr>
            <p:cNvPr id="7" name="Arrow: Right 26">
              <a:extLst>
                <a:ext uri="{FF2B5EF4-FFF2-40B4-BE49-F238E27FC236}">
                  <a16:creationId xmlns:a16="http://schemas.microsoft.com/office/drawing/2014/main" id="{8E3DCFEB-7093-1684-E62E-0E64C7005184}"/>
                </a:ext>
              </a:extLst>
            </p:cNvPr>
            <p:cNvSpPr/>
            <p:nvPr/>
          </p:nvSpPr>
          <p:spPr>
            <a:xfrm flipV="1">
              <a:off x="1636100" y="4425847"/>
              <a:ext cx="318692" cy="214078"/>
            </a:xfrm>
            <a:prstGeom prst="rightArrow">
              <a:avLst/>
            </a:prstGeom>
            <a:solidFill>
              <a:srgbClr val="0F6FC6"/>
            </a:solidFill>
            <a:ln w="12700" cap="flat" cmpd="sng" algn="ctr">
              <a:solidFill>
                <a:srgbClr val="0F6FC6">
                  <a:shade val="50000"/>
                </a:srgbClr>
              </a:solidFill>
              <a:prstDash val="solid"/>
              <a:miter lim="800000"/>
            </a:ln>
            <a:effectLst/>
          </p:spPr>
          <p:txBody>
            <a:bodyPr rtlCol="0" anchor="ctr"/>
            <a:lstStyle/>
            <a:p>
              <a:pPr algn="ctr" eaLnBrk="0" hangingPunct="0">
                <a:defRPr/>
              </a:pPr>
              <a:endParaRPr lang="en-US" kern="0" dirty="0">
                <a:solidFill>
                  <a:prstClr val="white"/>
                </a:solidFill>
                <a:latin typeface="微软雅黑"/>
                <a:ea typeface="微软雅黑"/>
              </a:endParaRPr>
            </a:p>
          </p:txBody>
        </p:sp>
        <p:sp>
          <p:nvSpPr>
            <p:cNvPr id="9" name="Arrow: Right 27">
              <a:extLst>
                <a:ext uri="{FF2B5EF4-FFF2-40B4-BE49-F238E27FC236}">
                  <a16:creationId xmlns:a16="http://schemas.microsoft.com/office/drawing/2014/main" id="{10AC3F07-8ECA-A8F0-97FB-27B7EA65E1EE}"/>
                </a:ext>
              </a:extLst>
            </p:cNvPr>
            <p:cNvSpPr/>
            <p:nvPr/>
          </p:nvSpPr>
          <p:spPr>
            <a:xfrm flipV="1">
              <a:off x="3619442" y="4387602"/>
              <a:ext cx="318692" cy="214078"/>
            </a:xfrm>
            <a:prstGeom prst="rightArrow">
              <a:avLst/>
            </a:prstGeom>
            <a:solidFill>
              <a:srgbClr val="0F6FC6"/>
            </a:solidFill>
            <a:ln w="12700" cap="flat" cmpd="sng" algn="ctr">
              <a:solidFill>
                <a:srgbClr val="0F6FC6">
                  <a:shade val="50000"/>
                </a:srgbClr>
              </a:solidFill>
              <a:prstDash val="solid"/>
              <a:miter lim="800000"/>
            </a:ln>
            <a:effectLst/>
          </p:spPr>
          <p:txBody>
            <a:bodyPr rtlCol="0" anchor="ctr"/>
            <a:lstStyle/>
            <a:p>
              <a:pPr algn="ctr" eaLnBrk="0" hangingPunct="0">
                <a:defRPr/>
              </a:pPr>
              <a:endParaRPr lang="en-US" kern="0">
                <a:solidFill>
                  <a:prstClr val="white"/>
                </a:solidFill>
                <a:latin typeface="微软雅黑"/>
                <a:ea typeface="微软雅黑"/>
              </a:endParaRPr>
            </a:p>
          </p:txBody>
        </p:sp>
        <p:sp>
          <p:nvSpPr>
            <p:cNvPr id="10" name="TextBox 28">
              <a:extLst>
                <a:ext uri="{FF2B5EF4-FFF2-40B4-BE49-F238E27FC236}">
                  <a16:creationId xmlns:a16="http://schemas.microsoft.com/office/drawing/2014/main" id="{07CA1E8D-4B89-8E6A-1484-A2E87D7EEFBE}"/>
                </a:ext>
              </a:extLst>
            </p:cNvPr>
            <p:cNvSpPr txBox="1"/>
            <p:nvPr/>
          </p:nvSpPr>
          <p:spPr>
            <a:xfrm>
              <a:off x="1466312" y="6763804"/>
              <a:ext cx="2431553" cy="309429"/>
            </a:xfrm>
            <a:prstGeom prst="rect">
              <a:avLst/>
            </a:prstGeom>
            <a:noFill/>
          </p:spPr>
          <p:txBody>
            <a:bodyPr wrap="none" rtlCol="0">
              <a:spAutoFit/>
            </a:bodyPr>
            <a:lstStyle/>
            <a:p>
              <a:pPr eaLnBrk="0" hangingPunct="0">
                <a:defRPr/>
              </a:pPr>
              <a:r>
                <a:rPr lang="en-US" b="1" kern="0" dirty="0">
                  <a:solidFill>
                    <a:prstClr val="black"/>
                  </a:solidFill>
                  <a:latin typeface="Times New Roman" panose="02020603050405020304" pitchFamily="18" charset="0"/>
                  <a:cs typeface="Times New Roman" panose="02020603050405020304" pitchFamily="18" charset="0"/>
                </a:rPr>
                <a:t>L</a:t>
              </a:r>
              <a:r>
                <a:rPr lang="en-US" b="1" kern="0" dirty="0" err="1">
                  <a:solidFill>
                    <a:prstClr val="black"/>
                  </a:solidFill>
                  <a:latin typeface="Times New Roman" panose="02020603050405020304" pitchFamily="18" charset="0"/>
                  <a:cs typeface="Times New Roman" panose="02020603050405020304" pitchFamily="18" charset="0"/>
                </a:rPr>
                <a:t>og</a:t>
              </a:r>
              <a:r>
                <a:rPr lang="en-US" b="1" kern="0" dirty="0">
                  <a:solidFill>
                    <a:prstClr val="black"/>
                  </a:solidFill>
                  <a:latin typeface="Times New Roman" panose="02020603050405020304" pitchFamily="18" charset="0"/>
                  <a:cs typeface="Times New Roman" panose="02020603050405020304" pitchFamily="18" charset="0"/>
                </a:rPr>
                <a:t> (present plant size cm</a:t>
              </a:r>
              <a:r>
                <a:rPr lang="en-US" b="1" kern="0" baseline="30000" dirty="0">
                  <a:solidFill>
                    <a:prstClr val="black"/>
                  </a:solidFill>
                  <a:latin typeface="Times New Roman" panose="02020603050405020304" pitchFamily="18" charset="0"/>
                  <a:cs typeface="Times New Roman" panose="02020603050405020304" pitchFamily="18" charset="0"/>
                </a:rPr>
                <a:t>3</a:t>
              </a:r>
              <a:r>
                <a:rPr lang="en-US" b="1" kern="0" dirty="0">
                  <a:solidFill>
                    <a:prstClr val="black"/>
                  </a:solidFill>
                  <a:latin typeface="Times New Roman" panose="02020603050405020304" pitchFamily="18" charset="0"/>
                  <a:cs typeface="Times New Roman" panose="02020603050405020304" pitchFamily="18" charset="0"/>
                </a:rPr>
                <a:t> )</a:t>
              </a:r>
              <a:endParaRPr lang="en-GB" b="1" kern="0" dirty="0">
                <a:solidFill>
                  <a:prstClr val="black"/>
                </a:solidFill>
                <a:latin typeface="Times New Roman" panose="02020603050405020304" pitchFamily="18" charset="0"/>
                <a:cs typeface="Times New Roman" panose="02020603050405020304" pitchFamily="18" charset="0"/>
              </a:endParaRPr>
            </a:p>
          </p:txBody>
        </p:sp>
      </p:grpSp>
      <p:sp>
        <p:nvSpPr>
          <p:cNvPr id="3" name="TextBox 16">
            <a:extLst>
              <a:ext uri="{FF2B5EF4-FFF2-40B4-BE49-F238E27FC236}">
                <a16:creationId xmlns:a16="http://schemas.microsoft.com/office/drawing/2014/main" id="{EAD209BB-2BAB-B176-97E0-072D3F2D6180}"/>
              </a:ext>
            </a:extLst>
          </p:cNvPr>
          <p:cNvSpPr txBox="1"/>
          <p:nvPr/>
        </p:nvSpPr>
        <p:spPr>
          <a:xfrm>
            <a:off x="3278546" y="0"/>
            <a:ext cx="2645063" cy="400110"/>
          </a:xfrm>
          <a:prstGeom prst="rect">
            <a:avLst/>
          </a:prstGeom>
          <a:noFill/>
        </p:spPr>
        <p:txBody>
          <a:bodyPr wrap="square" rtlCol="0">
            <a:spAutoFit/>
          </a:bodyPr>
          <a:lstStyle/>
          <a:p>
            <a:pPr algn="ctr">
              <a:defRPr/>
            </a:pPr>
            <a:r>
              <a:rPr lang="en-US" sz="20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Grazing </a:t>
            </a:r>
            <a:r>
              <a:rPr lang="en-US" altLang="zh-CN" sz="2000"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cessation</a:t>
            </a:r>
            <a:r>
              <a:rPr lang="en-US" sz="20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TextBox 16">
            <a:extLst>
              <a:ext uri="{FF2B5EF4-FFF2-40B4-BE49-F238E27FC236}">
                <a16:creationId xmlns:a16="http://schemas.microsoft.com/office/drawing/2014/main" id="{B9FD97E7-88D9-6F77-6AD7-AC9D24AC7E2F}"/>
              </a:ext>
            </a:extLst>
          </p:cNvPr>
          <p:cNvSpPr txBox="1"/>
          <p:nvPr/>
        </p:nvSpPr>
        <p:spPr>
          <a:xfrm>
            <a:off x="5439383" y="34809"/>
            <a:ext cx="3171136" cy="400110"/>
          </a:xfrm>
          <a:prstGeom prst="rect">
            <a:avLst/>
          </a:prstGeom>
          <a:noFill/>
        </p:spPr>
        <p:txBody>
          <a:bodyPr wrap="square" rtlCol="0">
            <a:spAutoFit/>
          </a:bodyPr>
          <a:lstStyle/>
          <a:p>
            <a:pPr algn="ctr">
              <a:defRPr/>
            </a:pPr>
            <a:r>
              <a:rPr lang="en-US" sz="2000" b="1"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Seasonal Grazing</a:t>
            </a:r>
            <a:endParaRPr lang="en-US" kern="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990E2572-A90F-395F-0D20-BBB45B28B138}"/>
              </a:ext>
            </a:extLst>
          </p:cNvPr>
          <p:cNvSpPr txBox="1"/>
          <p:nvPr/>
        </p:nvSpPr>
        <p:spPr>
          <a:xfrm>
            <a:off x="866692" y="6516584"/>
            <a:ext cx="11767929" cy="369332"/>
          </a:xfrm>
          <a:prstGeom prst="rect">
            <a:avLst/>
          </a:prstGeom>
          <a:noFill/>
        </p:spPr>
        <p:txBody>
          <a:bodyPr wrap="square">
            <a:spAutoFit/>
          </a:bodyPr>
          <a:lstStyle/>
          <a:p>
            <a:pPr>
              <a:defRPr/>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Main findings: seasonal grazing greatly reduced fecundity, but had little effect on population growth rate (</a:t>
            </a:r>
            <a:r>
              <a:rPr lang="el-GR"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λ</a:t>
            </a: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p>
        </p:txBody>
      </p:sp>
      <p:sp>
        <p:nvSpPr>
          <p:cNvPr id="29" name="文本框 28">
            <a:extLst>
              <a:ext uri="{FF2B5EF4-FFF2-40B4-BE49-F238E27FC236}">
                <a16:creationId xmlns:a16="http://schemas.microsoft.com/office/drawing/2014/main" id="{9EC9AB7E-8E5D-775E-FB0B-71D26885CDA2}"/>
              </a:ext>
            </a:extLst>
          </p:cNvPr>
          <p:cNvSpPr txBox="1"/>
          <p:nvPr/>
        </p:nvSpPr>
        <p:spPr>
          <a:xfrm>
            <a:off x="3410687" y="1555165"/>
            <a:ext cx="2380780" cy="369332"/>
          </a:xfrm>
          <a:prstGeom prst="rect">
            <a:avLst/>
          </a:prstGeom>
          <a:noFill/>
        </p:spPr>
        <p:txBody>
          <a:bodyPr wrap="none" rtlCol="0">
            <a:spAutoFit/>
          </a:bodyPr>
          <a:lstStyle/>
          <a:p>
            <a:r>
              <a:rPr lang="el-GR"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λ</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0.992 [0.982, 1.082]</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A0FD04AE-7C38-1916-F36C-F27BBB88F0C6}"/>
              </a:ext>
            </a:extLst>
          </p:cNvPr>
          <p:cNvSpPr txBox="1"/>
          <p:nvPr/>
        </p:nvSpPr>
        <p:spPr>
          <a:xfrm>
            <a:off x="5641411" y="1546063"/>
            <a:ext cx="2369559" cy="369332"/>
          </a:xfrm>
          <a:prstGeom prst="rect">
            <a:avLst/>
          </a:prstGeom>
          <a:noFill/>
        </p:spPr>
        <p:txBody>
          <a:bodyPr wrap="none" rtlCol="0">
            <a:spAutoFit/>
          </a:bodyPr>
          <a:lstStyle/>
          <a:p>
            <a:r>
              <a:rPr lang="el-GR"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λ</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1.000 [0.999, 1.001]</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8A1B2F72-40AE-EBD8-2143-CDF742BB1FEB}"/>
              </a:ext>
            </a:extLst>
          </p:cNvPr>
          <p:cNvSpPr txBox="1"/>
          <p:nvPr/>
        </p:nvSpPr>
        <p:spPr>
          <a:xfrm>
            <a:off x="3662680" y="3841508"/>
            <a:ext cx="3986476" cy="138698"/>
          </a:xfrm>
          <a:prstGeom prst="rect">
            <a:avLst/>
          </a:prstGeom>
          <a:solidFill>
            <a:schemeClr val="bg1"/>
          </a:solidFill>
        </p:spPr>
        <p:txBody>
          <a:bodyPr wrap="square" rtlCol="0">
            <a:spAutoFit/>
          </a:bodyPr>
          <a:lstStyle/>
          <a:p>
            <a:endParaRPr lang="zh-CN" altLang="en-US" dirty="0"/>
          </a:p>
        </p:txBody>
      </p:sp>
      <p:sp>
        <p:nvSpPr>
          <p:cNvPr id="38" name="TextBox 35">
            <a:extLst>
              <a:ext uri="{FF2B5EF4-FFF2-40B4-BE49-F238E27FC236}">
                <a16:creationId xmlns:a16="http://schemas.microsoft.com/office/drawing/2014/main" id="{2863AE99-2F08-BE0A-B3D6-A1C5CF54EA4D}"/>
              </a:ext>
            </a:extLst>
          </p:cNvPr>
          <p:cNvSpPr txBox="1"/>
          <p:nvPr/>
        </p:nvSpPr>
        <p:spPr>
          <a:xfrm rot="16200000">
            <a:off x="2382857" y="4671761"/>
            <a:ext cx="1172116" cy="646331"/>
          </a:xfrm>
          <a:prstGeom prst="rect">
            <a:avLst/>
          </a:prstGeom>
          <a:noFill/>
        </p:spPr>
        <p:txBody>
          <a:bodyPr wrap="none" rtlCol="0">
            <a:spAutoFit/>
          </a:bodyPr>
          <a:lstStyle/>
          <a:p>
            <a:pPr algn="ctr" eaLnBrk="0" hangingPunct="0">
              <a:defRPr/>
            </a:pPr>
            <a:r>
              <a:rPr lang="en-US" b="1" kern="0" dirty="0">
                <a:solidFill>
                  <a:prstClr val="black"/>
                </a:solidFill>
                <a:latin typeface="Times New Roman" panose="02020603050405020304" pitchFamily="18" charset="0"/>
                <a:cs typeface="Times New Roman" panose="02020603050405020304" pitchFamily="18" charset="0"/>
              </a:rPr>
              <a:t>Relative </a:t>
            </a:r>
          </a:p>
          <a:p>
            <a:pPr algn="ctr" eaLnBrk="0" hangingPunct="0">
              <a:defRPr/>
            </a:pPr>
            <a:r>
              <a:rPr lang="en-US" b="1" kern="0" dirty="0">
                <a:solidFill>
                  <a:prstClr val="black"/>
                </a:solidFill>
                <a:latin typeface="Times New Roman" panose="02020603050405020304" pitchFamily="18" charset="0"/>
                <a:cs typeface="Times New Roman" panose="02020603050405020304" pitchFamily="18" charset="0"/>
              </a:rPr>
              <a:t>sensitivity</a:t>
            </a:r>
            <a:endParaRPr lang="en-GB" b="1" kern="0" dirty="0">
              <a:solidFill>
                <a:prstClr val="black"/>
              </a:solidFill>
              <a:latin typeface="Times New Roman" panose="02020603050405020304" pitchFamily="18" charset="0"/>
              <a:cs typeface="Times New Roman" panose="02020603050405020304" pitchFamily="18" charset="0"/>
            </a:endParaRPr>
          </a:p>
        </p:txBody>
      </p:sp>
      <p:sp>
        <p:nvSpPr>
          <p:cNvPr id="39" name="TextBox 35">
            <a:extLst>
              <a:ext uri="{FF2B5EF4-FFF2-40B4-BE49-F238E27FC236}">
                <a16:creationId xmlns:a16="http://schemas.microsoft.com/office/drawing/2014/main" id="{46D1D306-3E7B-02A7-3F2F-2CB0572E0B34}"/>
              </a:ext>
            </a:extLst>
          </p:cNvPr>
          <p:cNvSpPr txBox="1"/>
          <p:nvPr/>
        </p:nvSpPr>
        <p:spPr>
          <a:xfrm rot="16200000">
            <a:off x="2225562" y="4713912"/>
            <a:ext cx="2300813" cy="338556"/>
          </a:xfrm>
          <a:prstGeom prst="rect">
            <a:avLst/>
          </a:prstGeom>
          <a:solidFill>
            <a:schemeClr val="bg1"/>
          </a:solidFill>
        </p:spPr>
        <p:txBody>
          <a:bodyPr wrap="square" rtlCol="0">
            <a:spAutoFit/>
          </a:bodyPr>
          <a:lstStyle/>
          <a:p>
            <a:pPr eaLnBrk="0" hangingPunct="0">
              <a:defRPr/>
            </a:pPr>
            <a:r>
              <a:rPr lang="en-US" sz="1600" b="1" kern="0" dirty="0">
                <a:solidFill>
                  <a:prstClr val="black"/>
                </a:solidFill>
                <a:latin typeface="Times New Roman" panose="02020603050405020304" pitchFamily="18" charset="0"/>
                <a:cs typeface="Times New Roman" panose="02020603050405020304" pitchFamily="18" charset="0"/>
              </a:rPr>
              <a:t>0.00        0.01          0.02</a:t>
            </a:r>
            <a:endParaRPr lang="en-GB" sz="1600" b="1" kern="0" dirty="0">
              <a:solidFill>
                <a:prstClr val="black"/>
              </a:solidFill>
              <a:latin typeface="Times New Roman" panose="02020603050405020304" pitchFamily="18" charset="0"/>
              <a:cs typeface="Times New Roman" panose="02020603050405020304" pitchFamily="18" charset="0"/>
            </a:endParaRPr>
          </a:p>
        </p:txBody>
      </p:sp>
      <p:sp>
        <p:nvSpPr>
          <p:cNvPr id="40" name="TextBox 35">
            <a:extLst>
              <a:ext uri="{FF2B5EF4-FFF2-40B4-BE49-F238E27FC236}">
                <a16:creationId xmlns:a16="http://schemas.microsoft.com/office/drawing/2014/main" id="{9EFAE50B-B050-9644-D087-3C3C7E7CE7BE}"/>
              </a:ext>
            </a:extLst>
          </p:cNvPr>
          <p:cNvSpPr txBox="1"/>
          <p:nvPr/>
        </p:nvSpPr>
        <p:spPr>
          <a:xfrm>
            <a:off x="3519696" y="5923298"/>
            <a:ext cx="2300813" cy="338556"/>
          </a:xfrm>
          <a:prstGeom prst="rect">
            <a:avLst/>
          </a:prstGeom>
          <a:solidFill>
            <a:schemeClr val="bg1"/>
          </a:solidFill>
        </p:spPr>
        <p:txBody>
          <a:bodyPr wrap="square" rtlCol="0">
            <a:spAutoFit/>
          </a:bodyPr>
          <a:lstStyle/>
          <a:p>
            <a:pPr eaLnBrk="0" hangingPunct="0">
              <a:defRPr/>
            </a:pPr>
            <a:r>
              <a:rPr lang="en-US" sz="1600" b="1" kern="0" dirty="0">
                <a:solidFill>
                  <a:prstClr val="black"/>
                </a:solidFill>
                <a:latin typeface="Times New Roman" panose="02020603050405020304" pitchFamily="18" charset="0"/>
                <a:cs typeface="Times New Roman" panose="02020603050405020304" pitchFamily="18" charset="0"/>
              </a:rPr>
              <a:t>0       5       10     15   20</a:t>
            </a:r>
            <a:endParaRPr lang="en-GB" sz="1600" b="1" kern="0" dirty="0">
              <a:solidFill>
                <a:prstClr val="black"/>
              </a:solidFill>
              <a:latin typeface="Times New Roman" panose="02020603050405020304" pitchFamily="18" charset="0"/>
              <a:cs typeface="Times New Roman" panose="02020603050405020304" pitchFamily="18" charset="0"/>
            </a:endParaRPr>
          </a:p>
        </p:txBody>
      </p:sp>
      <p:sp>
        <p:nvSpPr>
          <p:cNvPr id="41" name="TextBox 35">
            <a:extLst>
              <a:ext uri="{FF2B5EF4-FFF2-40B4-BE49-F238E27FC236}">
                <a16:creationId xmlns:a16="http://schemas.microsoft.com/office/drawing/2014/main" id="{01254FE9-78B1-BC15-FBEF-9C250BF4C5AD}"/>
              </a:ext>
            </a:extLst>
          </p:cNvPr>
          <p:cNvSpPr txBox="1"/>
          <p:nvPr/>
        </p:nvSpPr>
        <p:spPr>
          <a:xfrm>
            <a:off x="5710157" y="5915347"/>
            <a:ext cx="2300813" cy="338556"/>
          </a:xfrm>
          <a:prstGeom prst="rect">
            <a:avLst/>
          </a:prstGeom>
          <a:solidFill>
            <a:schemeClr val="bg1"/>
          </a:solidFill>
        </p:spPr>
        <p:txBody>
          <a:bodyPr wrap="square" rtlCol="0">
            <a:spAutoFit/>
          </a:bodyPr>
          <a:lstStyle/>
          <a:p>
            <a:pPr eaLnBrk="0" hangingPunct="0">
              <a:defRPr/>
            </a:pPr>
            <a:r>
              <a:rPr lang="en-US" sz="1600" b="1" kern="0" dirty="0">
                <a:solidFill>
                  <a:prstClr val="black"/>
                </a:solidFill>
                <a:latin typeface="Times New Roman" panose="02020603050405020304" pitchFamily="18" charset="0"/>
                <a:cs typeface="Times New Roman" panose="02020603050405020304" pitchFamily="18" charset="0"/>
              </a:rPr>
              <a:t>0       5       10     15   20</a:t>
            </a:r>
            <a:endParaRPr lang="en-GB" sz="1600" b="1" kern="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565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5A7FE5-D079-E566-D92E-B456C545BBFA}"/>
              </a:ext>
            </a:extLst>
          </p:cNvPr>
          <p:cNvSpPr>
            <a:spLocks noGrp="1"/>
          </p:cNvSpPr>
          <p:nvPr>
            <p:ph type="sldNum" sz="quarter" idx="12"/>
          </p:nvPr>
        </p:nvSpPr>
        <p:spPr/>
        <p:txBody>
          <a:bodyPr/>
          <a:lstStyle/>
          <a:p>
            <a:fld id="{E402A9A3-453A-49B5-B529-04D288922142}" type="slidenum">
              <a:rPr lang="zh-CN" altLang="en-US" smtClean="0"/>
              <a:pPr/>
              <a:t>5</a:t>
            </a:fld>
            <a:r>
              <a:rPr lang="en-US" altLang="zh-CN"/>
              <a:t>/40</a:t>
            </a:r>
            <a:endParaRPr lang="zh-CN" altLang="en-US" dirty="0"/>
          </a:p>
        </p:txBody>
      </p:sp>
      <p:pic>
        <p:nvPicPr>
          <p:cNvPr id="7" name="图片 6">
            <a:extLst>
              <a:ext uri="{FF2B5EF4-FFF2-40B4-BE49-F238E27FC236}">
                <a16:creationId xmlns:a16="http://schemas.microsoft.com/office/drawing/2014/main" id="{A1B7AD49-A85E-6A0F-ABB5-67E58DEC77B0}"/>
              </a:ext>
            </a:extLst>
          </p:cNvPr>
          <p:cNvPicPr>
            <a:picLocks noChangeAspect="1"/>
          </p:cNvPicPr>
          <p:nvPr/>
        </p:nvPicPr>
        <p:blipFill>
          <a:blip r:embed="rId2"/>
          <a:stretch>
            <a:fillRect/>
          </a:stretch>
        </p:blipFill>
        <p:spPr>
          <a:xfrm>
            <a:off x="2179427" y="214271"/>
            <a:ext cx="6256907" cy="4836086"/>
          </a:xfrm>
          <a:prstGeom prst="rect">
            <a:avLst/>
          </a:prstGeom>
        </p:spPr>
      </p:pic>
      <p:sp>
        <p:nvSpPr>
          <p:cNvPr id="11" name="文本框 10">
            <a:extLst>
              <a:ext uri="{FF2B5EF4-FFF2-40B4-BE49-F238E27FC236}">
                <a16:creationId xmlns:a16="http://schemas.microsoft.com/office/drawing/2014/main" id="{96269F90-3F72-D2E9-5DD1-01784519E164}"/>
              </a:ext>
            </a:extLst>
          </p:cNvPr>
          <p:cNvSpPr txBox="1"/>
          <p:nvPr/>
        </p:nvSpPr>
        <p:spPr>
          <a:xfrm>
            <a:off x="1020418" y="5050357"/>
            <a:ext cx="11171582" cy="369332"/>
          </a:xfrm>
          <a:prstGeom prst="rect">
            <a:avLst/>
          </a:prstGeom>
          <a:noFill/>
        </p:spPr>
        <p:txBody>
          <a:bodyPr wrap="square">
            <a:spAutoFit/>
          </a:bodyPr>
          <a:lstStyle/>
          <a:p>
            <a:pPr>
              <a:defRPr/>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Main findings: conclusions on demographic strategies were jointly affected by life form and modelling method</a:t>
            </a:r>
            <a:r>
              <a:rPr lang="en-US" altLang="zh-CN" sz="1800" kern="100" dirty="0">
                <a:effectLst/>
                <a:latin typeface="Cambria" panose="02040503050406030204" pitchFamily="18" charset="0"/>
                <a:ea typeface="宋体" panose="02010600030101010101" pitchFamily="2" charset="-122"/>
                <a:cs typeface="Calibri" panose="020F0502020204030204" pitchFamily="34" charset="0"/>
              </a:rPr>
              <a:t>.</a:t>
            </a:r>
            <a:endPar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107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5A7FE5-D079-E566-D92E-B456C545BBFA}"/>
              </a:ext>
            </a:extLst>
          </p:cNvPr>
          <p:cNvSpPr>
            <a:spLocks noGrp="1"/>
          </p:cNvSpPr>
          <p:nvPr>
            <p:ph type="sldNum" sz="quarter" idx="12"/>
          </p:nvPr>
        </p:nvSpPr>
        <p:spPr/>
        <p:txBody>
          <a:bodyPr/>
          <a:lstStyle/>
          <a:p>
            <a:fld id="{E402A9A3-453A-49B5-B529-04D288922142}" type="slidenum">
              <a:rPr lang="zh-CN" altLang="en-US" smtClean="0"/>
              <a:pPr/>
              <a:t>6</a:t>
            </a:fld>
            <a:r>
              <a:rPr lang="en-US" altLang="zh-CN"/>
              <a:t>/40</a:t>
            </a:r>
            <a:endParaRPr lang="zh-CN" altLang="en-US" dirty="0"/>
          </a:p>
        </p:txBody>
      </p:sp>
      <p:pic>
        <p:nvPicPr>
          <p:cNvPr id="7" name="图片 6">
            <a:extLst>
              <a:ext uri="{FF2B5EF4-FFF2-40B4-BE49-F238E27FC236}">
                <a16:creationId xmlns:a16="http://schemas.microsoft.com/office/drawing/2014/main" id="{A1B7AD49-A85E-6A0F-ABB5-67E58DEC77B0}"/>
              </a:ext>
            </a:extLst>
          </p:cNvPr>
          <p:cNvPicPr>
            <a:picLocks noChangeAspect="1"/>
          </p:cNvPicPr>
          <p:nvPr/>
        </p:nvPicPr>
        <p:blipFill>
          <a:blip r:embed="rId2"/>
          <a:stretch>
            <a:fillRect/>
          </a:stretch>
        </p:blipFill>
        <p:spPr>
          <a:xfrm>
            <a:off x="2179427" y="214271"/>
            <a:ext cx="6256907" cy="4836086"/>
          </a:xfrm>
          <a:prstGeom prst="rect">
            <a:avLst/>
          </a:prstGeom>
        </p:spPr>
      </p:pic>
      <p:sp>
        <p:nvSpPr>
          <p:cNvPr id="9" name="文本框 8">
            <a:extLst>
              <a:ext uri="{FF2B5EF4-FFF2-40B4-BE49-F238E27FC236}">
                <a16:creationId xmlns:a16="http://schemas.microsoft.com/office/drawing/2014/main" id="{BCF29284-A83E-D644-8A04-52A82B7D4781}"/>
              </a:ext>
            </a:extLst>
          </p:cNvPr>
          <p:cNvSpPr txBox="1"/>
          <p:nvPr/>
        </p:nvSpPr>
        <p:spPr>
          <a:xfrm>
            <a:off x="1282148" y="5338585"/>
            <a:ext cx="10374463"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Note: Shown are Spearman’s rank correlation coefficients between the variability of vital rates and their importance for population growth rate. Different letters indicate significant differences between methods, asterisks indicate correlation coefficients are significantly different from zero, and a negative coefficient value indicates a buffering strategy against environmental variation</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6269F90-3F72-D2E9-5DD1-01784519E164}"/>
              </a:ext>
            </a:extLst>
          </p:cNvPr>
          <p:cNvSpPr txBox="1"/>
          <p:nvPr/>
        </p:nvSpPr>
        <p:spPr>
          <a:xfrm>
            <a:off x="1020418" y="4865691"/>
            <a:ext cx="11171582" cy="369332"/>
          </a:xfrm>
          <a:prstGeom prst="rect">
            <a:avLst/>
          </a:prstGeom>
          <a:noFill/>
        </p:spPr>
        <p:txBody>
          <a:bodyPr wrap="square">
            <a:spAutoFit/>
          </a:bodyPr>
          <a:lstStyle/>
          <a:p>
            <a:pPr>
              <a:defRPr/>
            </a:pPr>
            <a:r>
              <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Main findings: conclusions on demographic strategies were jointly affected by life form and modelling method</a:t>
            </a:r>
            <a:r>
              <a:rPr lang="en-US" altLang="zh-CN" sz="1800" kern="100" dirty="0">
                <a:effectLst/>
                <a:latin typeface="Cambria" panose="02040503050406030204" pitchFamily="18" charset="0"/>
                <a:ea typeface="宋体" panose="02010600030101010101" pitchFamily="2" charset="-122"/>
                <a:cs typeface="Calibri" panose="020F0502020204030204" pitchFamily="34" charset="0"/>
              </a:rPr>
              <a:t>.</a:t>
            </a:r>
            <a:endParaRPr lang="en-US" altLang="zh-CN" b="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0823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6464" b="11930"/>
          <a:stretch/>
        </p:blipFill>
        <p:spPr>
          <a:xfrm>
            <a:off x="1775521" y="1182682"/>
            <a:ext cx="7498361" cy="4406559"/>
          </a:xfrm>
          <a:prstGeom prst="rect">
            <a:avLst/>
          </a:prstGeom>
        </p:spPr>
      </p:pic>
      <p:cxnSp>
        <p:nvCxnSpPr>
          <p:cNvPr id="17" name="Straight Connector 16"/>
          <p:cNvCxnSpPr>
            <a:cxnSpLocks/>
          </p:cNvCxnSpPr>
          <p:nvPr/>
        </p:nvCxnSpPr>
        <p:spPr>
          <a:xfrm>
            <a:off x="6312024" y="1340768"/>
            <a:ext cx="0" cy="418538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764443" y="5641485"/>
            <a:ext cx="2334331" cy="369332"/>
          </a:xfrm>
          <a:prstGeom prst="rect">
            <a:avLst/>
          </a:prstGeom>
          <a:noFill/>
        </p:spPr>
        <p:txBody>
          <a:bodyPr wrap="square" rtlCol="0">
            <a:spAutoFit/>
          </a:bodyPr>
          <a:lstStyle/>
          <a:p>
            <a:r>
              <a:rPr lang="fi-FI" b="1" dirty="0">
                <a:solidFill>
                  <a:prstClr val="black"/>
                </a:solidFill>
                <a:latin typeface="Calibri"/>
              </a:rPr>
              <a:t>Woody plant species</a:t>
            </a:r>
            <a:endParaRPr lang="en-US" b="1" dirty="0">
              <a:solidFill>
                <a:prstClr val="black"/>
              </a:solidFill>
              <a:latin typeface="Calibri"/>
            </a:endParaRPr>
          </a:p>
        </p:txBody>
      </p:sp>
      <p:sp>
        <p:nvSpPr>
          <p:cNvPr id="22" name="TextBox 21"/>
          <p:cNvSpPr txBox="1"/>
          <p:nvPr/>
        </p:nvSpPr>
        <p:spPr>
          <a:xfrm>
            <a:off x="6443908" y="5629593"/>
            <a:ext cx="2731897" cy="369332"/>
          </a:xfrm>
          <a:prstGeom prst="rect">
            <a:avLst/>
          </a:prstGeom>
          <a:noFill/>
        </p:spPr>
        <p:txBody>
          <a:bodyPr wrap="square" rtlCol="0">
            <a:spAutoFit/>
          </a:bodyPr>
          <a:lstStyle/>
          <a:p>
            <a:r>
              <a:rPr lang="fi-FI" b="1" dirty="0">
                <a:solidFill>
                  <a:prstClr val="black"/>
                </a:solidFill>
                <a:latin typeface="Calibri"/>
              </a:rPr>
              <a:t>Herbaceous plant species</a:t>
            </a:r>
            <a:endParaRPr lang="en-US" b="1" dirty="0">
              <a:solidFill>
                <a:prstClr val="black"/>
              </a:solidFill>
              <a:latin typeface="Calibri"/>
            </a:endParaRPr>
          </a:p>
        </p:txBody>
      </p:sp>
      <p:sp>
        <p:nvSpPr>
          <p:cNvPr id="4" name="标题 3">
            <a:extLst>
              <a:ext uri="{FF2B5EF4-FFF2-40B4-BE49-F238E27FC236}">
                <a16:creationId xmlns:a16="http://schemas.microsoft.com/office/drawing/2014/main" id="{05CDB3D9-FD1F-B29C-97DE-207E0B4EDAE2}"/>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3785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7599CEBE-2557-B72A-4500-6548E747BE0E}"/>
              </a:ext>
            </a:extLst>
          </p:cNvPr>
          <p:cNvPicPr>
            <a:picLocks noChangeAspect="1"/>
          </p:cNvPicPr>
          <p:nvPr/>
        </p:nvPicPr>
        <p:blipFill rotWithShape="1">
          <a:blip r:embed="rId2">
            <a:extLst>
              <a:ext uri="{28A0092B-C50C-407E-A947-70E740481C1C}">
                <a14:useLocalDpi xmlns:a14="http://schemas.microsoft.com/office/drawing/2010/main" val="0"/>
              </a:ext>
            </a:extLst>
          </a:blip>
          <a:srcRect l="-874" t="13555" r="-1" b="8267"/>
          <a:stretch/>
        </p:blipFill>
        <p:spPr>
          <a:xfrm>
            <a:off x="1609625" y="1772816"/>
            <a:ext cx="6957506" cy="4627984"/>
          </a:xfrm>
          <a:prstGeom prst="rect">
            <a:avLst/>
          </a:prstGeom>
        </p:spPr>
      </p:pic>
    </p:spTree>
    <p:extLst>
      <p:ext uri="{BB962C8B-B14F-4D97-AF65-F5344CB8AC3E}">
        <p14:creationId xmlns:p14="http://schemas.microsoft.com/office/powerpoint/2010/main" val="3400629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cstate="print"/>
          <a:srcRect l="4310" b="24350"/>
          <a:stretch/>
        </p:blipFill>
        <p:spPr bwMode="auto">
          <a:xfrm>
            <a:off x="0" y="3116246"/>
            <a:ext cx="3922991" cy="3674164"/>
          </a:xfrm>
          <a:prstGeom prst="rect">
            <a:avLst/>
          </a:prstGeom>
          <a:noFill/>
          <a:ln>
            <a:noFill/>
          </a:ln>
        </p:spPr>
      </p:pic>
      <p:sp>
        <p:nvSpPr>
          <p:cNvPr id="11" name="TextBox 10"/>
          <p:cNvSpPr txBox="1"/>
          <p:nvPr/>
        </p:nvSpPr>
        <p:spPr>
          <a:xfrm>
            <a:off x="656211" y="2312527"/>
            <a:ext cx="3606036" cy="830997"/>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37 </a:t>
            </a:r>
            <a:r>
              <a:rPr lang="en-US" altLang="zh-CN" sz="2400" i="1" dirty="0">
                <a:latin typeface="Times New Roman" panose="02020603050405020304" pitchFamily="18" charset="0"/>
                <a:cs typeface="Times New Roman" panose="02020603050405020304" pitchFamily="18" charset="0"/>
              </a:rPr>
              <a:t>Lupinus </a:t>
            </a:r>
            <a:r>
              <a:rPr lang="en-US" altLang="zh-CN" sz="2400" i="1" dirty="0" err="1">
                <a:latin typeface="Times New Roman" panose="02020603050405020304" pitchFamily="18" charset="0"/>
                <a:cs typeface="Times New Roman" panose="02020603050405020304" pitchFamily="18" charset="0"/>
              </a:rPr>
              <a:t>polyphyllus</a:t>
            </a:r>
            <a:r>
              <a:rPr lang="en-US" altLang="zh-CN" sz="2400" i="1" dirty="0">
                <a:latin typeface="Times New Roman" panose="02020603050405020304" pitchFamily="18" charset="0"/>
                <a:cs typeface="Times New Roman" panose="02020603050405020304" pitchFamily="18" charset="0"/>
              </a:rPr>
              <a:t> </a:t>
            </a:r>
            <a:endParaRPr lang="zh-CN" altLang="en-US" sz="2400" i="1" dirty="0">
              <a:latin typeface="Times New Roman" panose="02020603050405020304" pitchFamily="18" charset="0"/>
              <a:cs typeface="Times New Roman" panose="02020603050405020304" pitchFamily="18" charset="0"/>
            </a:endParaRPr>
          </a:p>
          <a:p>
            <a:r>
              <a:rPr lang="en-US" sz="2400" dirty="0">
                <a:solidFill>
                  <a:prstClr val="black"/>
                </a:solidFill>
                <a:latin typeface="Times New Roman" panose="02020603050405020304" pitchFamily="18" charset="0"/>
                <a:cs typeface="Times New Roman" panose="02020603050405020304" pitchFamily="18" charset="0"/>
              </a:rPr>
              <a:t> populations in Finland</a:t>
            </a:r>
          </a:p>
        </p:txBody>
      </p:sp>
      <p:sp>
        <p:nvSpPr>
          <p:cNvPr id="8" name="Rectangle 7"/>
          <p:cNvSpPr/>
          <p:nvPr/>
        </p:nvSpPr>
        <p:spPr>
          <a:xfrm>
            <a:off x="2605033" y="3421045"/>
            <a:ext cx="694866" cy="555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2213483" y="5582631"/>
            <a:ext cx="566478" cy="276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2703760" y="5783246"/>
            <a:ext cx="228600" cy="511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6" name="Picture 3" descr="C:\Users\sxl5716\Dropbox\demo &amp; genetic\Annals of botany\15520_ContentSnapshots.jpg">
            <a:extLst>
              <a:ext uri="{FF2B5EF4-FFF2-40B4-BE49-F238E27FC236}">
                <a16:creationId xmlns:a16="http://schemas.microsoft.com/office/drawing/2014/main" id="{CF6DB415-2264-47A0-1068-4F99A285395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856"/>
          <a:stretch/>
        </p:blipFill>
        <p:spPr bwMode="auto">
          <a:xfrm>
            <a:off x="4476584" y="823682"/>
            <a:ext cx="2767402" cy="229256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D4ECD8A-FB8F-26DD-70BE-73A859B9857A}"/>
              </a:ext>
            </a:extLst>
          </p:cNvPr>
          <p:cNvSpPr txBox="1"/>
          <p:nvPr/>
        </p:nvSpPr>
        <p:spPr>
          <a:xfrm>
            <a:off x="4476584" y="99505"/>
            <a:ext cx="3013807" cy="461665"/>
          </a:xfrm>
          <a:prstGeom prst="rect">
            <a:avLst/>
          </a:prstGeom>
          <a:noFill/>
        </p:spPr>
        <p:txBody>
          <a:bodyPr wrap="square">
            <a:spAutoFit/>
          </a:bodyPr>
          <a:lstStyle/>
          <a:p>
            <a:r>
              <a:rPr lang="en-US" altLang="zh-CN" sz="2400" i="1" dirty="0">
                <a:latin typeface="Times New Roman" panose="02020603050405020304" pitchFamily="18" charset="0"/>
                <a:cs typeface="Times New Roman" panose="02020603050405020304" pitchFamily="18" charset="0"/>
              </a:rPr>
              <a:t>Lupinus </a:t>
            </a:r>
            <a:r>
              <a:rPr lang="en-US" altLang="zh-CN" sz="2400" i="1" dirty="0" err="1">
                <a:latin typeface="Times New Roman" panose="02020603050405020304" pitchFamily="18" charset="0"/>
                <a:cs typeface="Times New Roman" panose="02020603050405020304" pitchFamily="18" charset="0"/>
              </a:rPr>
              <a:t>polyphyllus</a:t>
            </a:r>
            <a:r>
              <a:rPr lang="en-US" altLang="zh-CN" sz="2400" i="1" dirty="0">
                <a:latin typeface="Times New Roman" panose="02020603050405020304" pitchFamily="18" charset="0"/>
                <a:cs typeface="Times New Roman" panose="02020603050405020304" pitchFamily="18" charset="0"/>
              </a:rPr>
              <a:t> </a:t>
            </a:r>
            <a:endParaRPr lang="zh-CN"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36812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3224</TotalTime>
  <Words>707</Words>
  <Application>Microsoft Office PowerPoint</Application>
  <PresentationFormat>宽屏</PresentationFormat>
  <Paragraphs>130</Paragraphs>
  <Slides>17</Slides>
  <Notes>8</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17</vt:i4>
      </vt:variant>
    </vt:vector>
  </HeadingPairs>
  <TitlesOfParts>
    <vt:vector size="29" baseType="lpstr">
      <vt:lpstr>等线</vt:lpstr>
      <vt:lpstr>等线 Light</vt:lpstr>
      <vt:lpstr>微软雅黑</vt:lpstr>
      <vt:lpstr>Arial</vt:lpstr>
      <vt:lpstr>Arial Black</vt:lpstr>
      <vt:lpstr>Calibri</vt:lpstr>
      <vt:lpstr>Cambria</vt:lpstr>
      <vt:lpstr>Times New Roman</vt:lpstr>
      <vt:lpstr>Office 主题​​</vt:lpstr>
      <vt:lpstr>2_Office 主题​​</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shouli li</dc:creator>
  <cp:lastModifiedBy>shouli li</cp:lastModifiedBy>
  <cp:revision>4</cp:revision>
  <dcterms:created xsi:type="dcterms:W3CDTF">2024-03-18T11:05:14Z</dcterms:created>
  <dcterms:modified xsi:type="dcterms:W3CDTF">2024-03-22T16:58:34Z</dcterms:modified>
</cp:coreProperties>
</file>